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2"/>
  </p:notesMasterIdLst>
  <p:sldIdLst>
    <p:sldId id="392" r:id="rId2"/>
    <p:sldId id="345" r:id="rId3"/>
    <p:sldId id="410" r:id="rId4"/>
    <p:sldId id="393" r:id="rId5"/>
    <p:sldId id="369" r:id="rId6"/>
    <p:sldId id="360" r:id="rId7"/>
    <p:sldId id="371" r:id="rId8"/>
    <p:sldId id="422" r:id="rId9"/>
    <p:sldId id="341" r:id="rId10"/>
    <p:sldId id="342" r:id="rId11"/>
    <p:sldId id="346" r:id="rId12"/>
    <p:sldId id="358" r:id="rId13"/>
    <p:sldId id="359" r:id="rId14"/>
    <p:sldId id="409" r:id="rId15"/>
    <p:sldId id="411" r:id="rId16"/>
    <p:sldId id="405" r:id="rId17"/>
    <p:sldId id="391" r:id="rId18"/>
    <p:sldId id="404" r:id="rId19"/>
    <p:sldId id="394" r:id="rId20"/>
    <p:sldId id="407" r:id="rId21"/>
    <p:sldId id="398" r:id="rId22"/>
    <p:sldId id="425" r:id="rId23"/>
    <p:sldId id="401" r:id="rId24"/>
    <p:sldId id="419" r:id="rId25"/>
    <p:sldId id="386" r:id="rId26"/>
    <p:sldId id="399" r:id="rId27"/>
    <p:sldId id="420" r:id="rId28"/>
    <p:sldId id="424" r:id="rId29"/>
    <p:sldId id="423" r:id="rId30"/>
    <p:sldId id="415" r:id="rId31"/>
    <p:sldId id="416" r:id="rId32"/>
    <p:sldId id="417" r:id="rId33"/>
    <p:sldId id="412" r:id="rId34"/>
    <p:sldId id="363" r:id="rId35"/>
    <p:sldId id="354" r:id="rId36"/>
    <p:sldId id="374" r:id="rId37"/>
    <p:sldId id="365" r:id="rId38"/>
    <p:sldId id="366" r:id="rId39"/>
    <p:sldId id="418" r:id="rId40"/>
    <p:sldId id="414" r:id="rId41"/>
    <p:sldId id="421" r:id="rId42"/>
    <p:sldId id="338" r:id="rId43"/>
    <p:sldId id="336" r:id="rId44"/>
    <p:sldId id="334" r:id="rId45"/>
    <p:sldId id="335" r:id="rId46"/>
    <p:sldId id="344" r:id="rId47"/>
    <p:sldId id="343" r:id="rId48"/>
    <p:sldId id="352" r:id="rId49"/>
    <p:sldId id="364" r:id="rId50"/>
    <p:sldId id="35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41"/>
    <p:restoredTop sz="81640"/>
  </p:normalViewPr>
  <p:slideViewPr>
    <p:cSldViewPr snapToGrid="0">
      <p:cViewPr varScale="1">
        <p:scale>
          <a:sx n="104" d="100"/>
          <a:sy n="104" d="100"/>
        </p:scale>
        <p:origin x="280" y="192"/>
      </p:cViewPr>
      <p:guideLst/>
    </p:cSldViewPr>
  </p:slideViewPr>
  <p:outlineViewPr>
    <p:cViewPr>
      <p:scale>
        <a:sx n="33" d="100"/>
        <a:sy n="33" d="100"/>
      </p:scale>
      <p:origin x="0" y="0"/>
    </p:cViewPr>
  </p:outlineViewPr>
  <p:notesTextViewPr>
    <p:cViewPr>
      <p:scale>
        <a:sx n="180" d="100"/>
        <a:sy n="180" d="100"/>
      </p:scale>
      <p:origin x="0" y="0"/>
    </p:cViewPr>
  </p:notesTextViewPr>
  <p:sorterViewPr>
    <p:cViewPr>
      <p:scale>
        <a:sx n="80" d="100"/>
        <a:sy n="80" d="100"/>
      </p:scale>
      <p:origin x="0" y="0"/>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00:15</a:t>
            </a:r>
          </a:p>
          <a:p>
            <a:r>
              <a:rPr kumimoji="1" lang="ja-JP" altLang="en-US"/>
              <a:t>（表示）</a:t>
            </a:r>
            <a:r>
              <a:rPr kumimoji="1" lang="en-US" altLang="ja-JP" dirty="0"/>
              <a:t> + 02:00 </a:t>
            </a:r>
            <a:r>
              <a:rPr kumimoji="1" lang="ja-JP" altLang="en-US"/>
              <a:t>を目指す</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05:36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06:40</a:t>
            </a:r>
          </a:p>
          <a:p>
            <a:r>
              <a:rPr kumimoji="1" lang="ja-JP" altLang="en-US"/>
              <a:t>黒が</a:t>
            </a:r>
            <a:r>
              <a:rPr kumimoji="1" lang="en-US" altLang="ja-JP" dirty="0"/>
              <a:t>2</a:t>
            </a:r>
            <a:r>
              <a:rPr kumimoji="1" lang="ja-JP" altLang="en-US"/>
              <a:t>、グレーは</a:t>
            </a:r>
            <a:r>
              <a:rPr kumimoji="1" lang="en-US" altLang="ja-JP" dirty="0"/>
              <a:t>3\sqrt{3}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06:46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304704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07:32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sz="1800" dirty="0"/>
              <a:t>08:47</a:t>
            </a:r>
            <a:endParaRPr kumimoji="1" lang="ja-JP" altLang="en-US" sz="1800"/>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09:33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10:33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11:18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11:58</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12:52</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01:00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13:53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14:26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15:25</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640401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15:26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15:56</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069039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16:33</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16:59</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ja-JP" altLang="en-US"/>
              <a:t>ケプラーの楕円軌道に対応する軌道をプロットしました。</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216490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1298904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1307792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01:30</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720769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5366814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1645207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28184035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3883864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1572508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01:53</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40</a:t>
            </a:fld>
            <a:endParaRPr kumimoji="1" lang="ja-JP" altLang="en-US"/>
          </a:p>
        </p:txBody>
      </p:sp>
    </p:spTree>
    <p:extLst>
      <p:ext uri="{BB962C8B-B14F-4D97-AF65-F5344CB8AC3E}">
        <p14:creationId xmlns:p14="http://schemas.microsoft.com/office/powerpoint/2010/main" val="6644584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41</a:t>
            </a:fld>
            <a:endParaRPr kumimoji="1" lang="ja-JP" altLang="en-US"/>
          </a:p>
        </p:txBody>
      </p:sp>
    </p:spTree>
    <p:extLst>
      <p:ext uri="{BB962C8B-B14F-4D97-AF65-F5344CB8AC3E}">
        <p14:creationId xmlns:p14="http://schemas.microsoft.com/office/powerpoint/2010/main" val="9219229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42</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44</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45</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46</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48</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49</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50</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02:07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19362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02:57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03:37</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04:11</a:t>
            </a:r>
          </a:p>
          <a:p>
            <a:r>
              <a:rPr kumimoji="1" lang="en-US" altLang="ja-JP" dirty="0"/>
              <a:t>K</a:t>
            </a:r>
            <a:r>
              <a:rPr kumimoji="1" lang="ja-JP" altLang="en-US"/>
              <a:t>は</a:t>
            </a:r>
            <a:r>
              <a:rPr kumimoji="1" lang="en-US" altLang="ja-JP" dirty="0"/>
              <a:t>S</a:t>
            </a:r>
            <a:r>
              <a:rPr kumimoji="1" lang="ja-JP" altLang="en-US"/>
              <a:t>の勾配でかける</a:t>
            </a:r>
            <a:endParaRPr kumimoji="1" lang="en-US" altLang="ja-JP" dirty="0"/>
          </a:p>
          <a:p>
            <a:r>
              <a:rPr kumimoji="1" lang="ja-JP" altLang="en-US"/>
              <a:t>光の軌道を表す曲線</a:t>
            </a:r>
            <a:r>
              <a:rPr kumimoji="1" lang="en-US" altLang="ja-JP" dirty="0"/>
              <a:t>x</a:t>
            </a:r>
            <a:r>
              <a:rPr kumimoji="1" lang="ja-JP" altLang="en-US"/>
              <a:t>の進む方向が</a:t>
            </a:r>
            <a:r>
              <a:rPr kumimoji="1" lang="en-US" altLang="ja-JP" dirty="0"/>
              <a:t>k</a:t>
            </a:r>
            <a:r>
              <a:rPr kumimoji="1" lang="ja-JP" altLang="en-US"/>
              <a:t>と一致している</a:t>
            </a:r>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2279201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685800" y="1143000"/>
            <a:ext cx="5486400" cy="3086100"/>
          </a:xfrm>
        </p:spPr>
      </p:sp>
      <p:sp>
        <p:nvSpPr>
          <p:cNvPr id="3" name="ノート プレースホルダー 2"/>
          <p:cNvSpPr>
            <a:spLocks noGrp="1"/>
          </p:cNvSpPr>
          <p:nvPr>
            <p:ph type="body" idx="1"/>
          </p:nvPr>
        </p:nvSpPr>
        <p:spPr/>
        <p:txBody>
          <a:bodyPr/>
          <a:lstStyle/>
          <a:p>
            <a:r>
              <a:rPr kumimoji="1" lang="en-US" altLang="ja-JP" dirty="0"/>
              <a:t>05:11</a:t>
            </a:r>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4" name="日付プレースホルダー 3">
            <a:extLst>
              <a:ext uri="{FF2B5EF4-FFF2-40B4-BE49-F238E27FC236}">
                <a16:creationId xmlns:a16="http://schemas.microsoft.com/office/drawing/2014/main" id="{6FFEC91D-4B6C-0E82-9608-B33A654C4EE4}"/>
              </a:ext>
            </a:extLst>
          </p:cNvPr>
          <p:cNvSpPr>
            <a:spLocks noGrp="1"/>
          </p:cNvSpPr>
          <p:nvPr>
            <p:ph type="dt" sz="half" idx="10"/>
          </p:nvPr>
        </p:nvSpPr>
        <p:spPr/>
        <p:txBody>
          <a:bodyPr/>
          <a:lstStyle/>
          <a:p>
            <a:fld id="{7E792063-0286-5749-8C75-1AB0532AA7ED}" type="datetime1">
              <a:rPr kumimoji="1" lang="ja-JP" altLang="en-US" smtClean="0"/>
              <a:t>2024/12/4</a:t>
            </a:fld>
            <a:endParaRPr kumimoji="1" lang="ja-JP" altLang="en-US"/>
          </a:p>
        </p:txBody>
      </p:sp>
      <p:sp>
        <p:nvSpPr>
          <p:cNvPr id="5" name="フッター プレースホルダー 4">
            <a:extLst>
              <a:ext uri="{FF2B5EF4-FFF2-40B4-BE49-F238E27FC236}">
                <a16:creationId xmlns:a16="http://schemas.microsoft.com/office/drawing/2014/main" id="{885EE1A9-A199-4584-122A-A611D07FA7E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807A528-CECF-19F9-D54F-7F75EAB85331}"/>
              </a:ext>
            </a:extLst>
          </p:cNvPr>
          <p:cNvSpPr>
            <a:spLocks noGrp="1"/>
          </p:cNvSpPr>
          <p:nvPr>
            <p:ph type="sldNum" sz="quarter" idx="12"/>
          </p:nvPr>
        </p:nvSpPr>
        <p:spPr/>
        <p:txBody>
          <a:bodyPr/>
          <a:lstStyle/>
          <a:p>
            <a:fld id="{48F63A3B-78C7-47BE-AE5E-E10140E04643}" type="slidenum">
              <a:rPr lang="en-US" smtClean="0"/>
              <a:pPr/>
              <a:t>‹#›</a:t>
            </a:fld>
            <a:r>
              <a:rPr lang="en-US" dirty="0"/>
              <a:t>/26</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779A8FA4-7193-8849-B82B-B410B20E2C99}" type="datetime1">
              <a:rPr lang="ja-JP" altLang="en-US" smtClean="0"/>
              <a:t>2024/12/4</a:t>
            </a:fld>
            <a:endParaRPr lang="en-US" dirty="0"/>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/26</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838200" y="6356352"/>
            <a:ext cx="2743200" cy="365125"/>
          </a:xfrm>
          <a:prstGeom prst="rect">
            <a:avLst/>
          </a:prstGeom>
        </p:spPr>
        <p:txBody>
          <a:bodyPr/>
          <a:lstStyle/>
          <a:p>
            <a:fld id="{203BE52D-0575-364D-9071-E8ABE195B3DD}" type="datetime1">
              <a:rPr lang="ja-JP" altLang="en-US" smtClean="0"/>
              <a:t>2024/12/4</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4038600" y="6356351"/>
            <a:ext cx="41148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dirty="0"/>
              <a:t>/26</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/26</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E85082-6D9C-764D-B90A-9375608BC0D7}" type="datetime1">
              <a:rPr kumimoji="1" lang="ja-JP" altLang="en-US" smtClean="0"/>
              <a:t>2024/12/4</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2.emf"/><Relationship Id="rId7"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4.emf"/><Relationship Id="rId4" Type="http://schemas.openxmlformats.org/officeDocument/2006/relationships/image" Target="../media/image23.emf"/><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emf"/><Relationship Id="rId7" Type="http://schemas.openxmlformats.org/officeDocument/2006/relationships/slide" Target="slide28.xml"/><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emf"/><Relationship Id="rId12" Type="http://schemas.openxmlformats.org/officeDocument/2006/relationships/slide" Target="slide28.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9.emf"/><Relationship Id="rId11" Type="http://schemas.openxmlformats.org/officeDocument/2006/relationships/image" Target="../media/image44.png"/><Relationship Id="rId5" Type="http://schemas.openxmlformats.org/officeDocument/2006/relationships/image" Target="../media/image38.emf"/><Relationship Id="rId10" Type="http://schemas.openxmlformats.org/officeDocument/2006/relationships/image" Target="../media/image43.emf"/><Relationship Id="rId4" Type="http://schemas.openxmlformats.org/officeDocument/2006/relationships/image" Target="../media/image37.emf"/><Relationship Id="rId9" Type="http://schemas.openxmlformats.org/officeDocument/2006/relationships/image" Target="../media/image42.emf"/></Relationships>
</file>

<file path=ppt/slides/_rels/slide15.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36.emf"/><Relationship Id="rId7" Type="http://schemas.openxmlformats.org/officeDocument/2006/relationships/image" Target="../media/image47.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6.emf"/><Relationship Id="rId10" Type="http://schemas.openxmlformats.org/officeDocument/2006/relationships/slide" Target="slide28.xml"/><Relationship Id="rId4" Type="http://schemas.openxmlformats.org/officeDocument/2006/relationships/image" Target="../media/image45.emf"/><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png"/><Relationship Id="rId9" Type="http://schemas.openxmlformats.org/officeDocument/2006/relationships/slide" Target="slide28.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slide" Target="slide28.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2.emf"/><Relationship Id="rId7" Type="http://schemas.openxmlformats.org/officeDocument/2006/relationships/image" Target="../media/image65.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3.emf"/><Relationship Id="rId5" Type="http://schemas.openxmlformats.org/officeDocument/2006/relationships/image" Target="../media/image64.emf"/><Relationship Id="rId4" Type="http://schemas.openxmlformats.org/officeDocument/2006/relationships/image" Target="../media/image63.emf"/><Relationship Id="rId9" Type="http://schemas.openxmlformats.org/officeDocument/2006/relationships/image" Target="../media/image67.emf"/></Relationships>
</file>

<file path=ppt/slides/_rels/slide19.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3" Type="http://schemas.openxmlformats.org/officeDocument/2006/relationships/image" Target="../media/image50.emf"/><Relationship Id="rId7" Type="http://schemas.openxmlformats.org/officeDocument/2006/relationships/image" Target="../media/image71.emf"/><Relationship Id="rId12" Type="http://schemas.openxmlformats.org/officeDocument/2006/relationships/image" Target="../media/image76.emf"/><Relationship Id="rId17" Type="http://schemas.openxmlformats.org/officeDocument/2006/relationships/slide" Target="slide28.xml"/><Relationship Id="rId2" Type="http://schemas.openxmlformats.org/officeDocument/2006/relationships/notesSlide" Target="../notesSlides/notesSlide19.xml"/><Relationship Id="rId16" Type="http://schemas.openxmlformats.org/officeDocument/2006/relationships/image" Target="../media/image79.emf"/><Relationship Id="rId1" Type="http://schemas.openxmlformats.org/officeDocument/2006/relationships/slideLayout" Target="../slideLayouts/slideLayout3.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78.emf"/><Relationship Id="rId10" Type="http://schemas.openxmlformats.org/officeDocument/2006/relationships/image" Target="../media/image74.emf"/><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67.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5.emf"/><Relationship Id="rId13" Type="http://schemas.openxmlformats.org/officeDocument/2006/relationships/image" Target="../media/image77.emf"/><Relationship Id="rId3" Type="http://schemas.openxmlformats.org/officeDocument/2006/relationships/image" Target="../media/image80.png"/><Relationship Id="rId7" Type="http://schemas.openxmlformats.org/officeDocument/2006/relationships/image" Target="../media/image84.emf"/><Relationship Id="rId12" Type="http://schemas.openxmlformats.org/officeDocument/2006/relationships/image" Target="../media/image76.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88.emf"/><Relationship Id="rId5" Type="http://schemas.openxmlformats.org/officeDocument/2006/relationships/image" Target="../media/image82.emf"/><Relationship Id="rId10" Type="http://schemas.openxmlformats.org/officeDocument/2006/relationships/image" Target="../media/image87.emf"/><Relationship Id="rId4" Type="http://schemas.openxmlformats.org/officeDocument/2006/relationships/image" Target="../media/image81.png"/><Relationship Id="rId9" Type="http://schemas.openxmlformats.org/officeDocument/2006/relationships/image" Target="../media/image86.emf"/></Relationships>
</file>

<file path=ppt/slides/_rels/slide21.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89.emf"/><Relationship Id="rId7" Type="http://schemas.openxmlformats.org/officeDocument/2006/relationships/image" Target="../media/image93.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92.emf"/><Relationship Id="rId11" Type="http://schemas.openxmlformats.org/officeDocument/2006/relationships/image" Target="../media/image53.emf"/><Relationship Id="rId5" Type="http://schemas.openxmlformats.org/officeDocument/2006/relationships/image" Target="../media/image91.emf"/><Relationship Id="rId10" Type="http://schemas.openxmlformats.org/officeDocument/2006/relationships/image" Target="../media/image96.emf"/><Relationship Id="rId4" Type="http://schemas.openxmlformats.org/officeDocument/2006/relationships/image" Target="../media/image90.emf"/><Relationship Id="rId9" Type="http://schemas.openxmlformats.org/officeDocument/2006/relationships/image" Target="../media/image95.emf"/></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103.emf"/><Relationship Id="rId13" Type="http://schemas.openxmlformats.org/officeDocument/2006/relationships/slide" Target="slide28.xml"/><Relationship Id="rId3" Type="http://schemas.openxmlformats.org/officeDocument/2006/relationships/image" Target="../media/image98.png"/><Relationship Id="rId7" Type="http://schemas.openxmlformats.org/officeDocument/2006/relationships/image" Target="../media/image102.emf"/><Relationship Id="rId12" Type="http://schemas.openxmlformats.org/officeDocument/2006/relationships/image" Target="../media/image107.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01.emf"/><Relationship Id="rId11" Type="http://schemas.openxmlformats.org/officeDocument/2006/relationships/image" Target="../media/image106.emf"/><Relationship Id="rId5" Type="http://schemas.openxmlformats.org/officeDocument/2006/relationships/image" Target="../media/image100.emf"/><Relationship Id="rId10" Type="http://schemas.openxmlformats.org/officeDocument/2006/relationships/image" Target="../media/image105.emf"/><Relationship Id="rId4" Type="http://schemas.openxmlformats.org/officeDocument/2006/relationships/image" Target="../media/image99.emf"/><Relationship Id="rId9" Type="http://schemas.openxmlformats.org/officeDocument/2006/relationships/image" Target="../media/image104.emf"/></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07.emf"/><Relationship Id="rId4" Type="http://schemas.openxmlformats.org/officeDocument/2006/relationships/image" Target="../media/image106.emf"/></Relationships>
</file>

<file path=ppt/slides/_rels/slide25.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112.emf"/><Relationship Id="rId3" Type="http://schemas.openxmlformats.org/officeDocument/2006/relationships/image" Target="../media/image109.gif"/><Relationship Id="rId7" Type="http://schemas.openxmlformats.org/officeDocument/2006/relationships/image" Target="../media/image111.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10.gif"/><Relationship Id="rId9" Type="http://schemas.openxmlformats.org/officeDocument/2006/relationships/slide" Target="slide28.xml"/></Relationships>
</file>

<file path=ppt/slides/_rels/slide28.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slide" Target="slide24.xml"/><Relationship Id="rId18" Type="http://schemas.openxmlformats.org/officeDocument/2006/relationships/slide" Target="slide35.xml"/><Relationship Id="rId3" Type="http://schemas.openxmlformats.org/officeDocument/2006/relationships/slide" Target="slide7.xml"/><Relationship Id="rId21" Type="http://schemas.openxmlformats.org/officeDocument/2006/relationships/slide" Target="slide25.xml"/><Relationship Id="rId7" Type="http://schemas.openxmlformats.org/officeDocument/2006/relationships/slide" Target="slide14.xml"/><Relationship Id="rId12" Type="http://schemas.openxmlformats.org/officeDocument/2006/relationships/slide" Target="slide23.xml"/><Relationship Id="rId17" Type="http://schemas.openxmlformats.org/officeDocument/2006/relationships/slide" Target="slide33.xml"/><Relationship Id="rId2" Type="http://schemas.openxmlformats.org/officeDocument/2006/relationships/notesSlide" Target="../notesSlides/notesSlide28.xml"/><Relationship Id="rId16" Type="http://schemas.openxmlformats.org/officeDocument/2006/relationships/slide" Target="slide29.xml"/><Relationship Id="rId20" Type="http://schemas.openxmlformats.org/officeDocument/2006/relationships/slide" Target="slide40.xml"/><Relationship Id="rId1" Type="http://schemas.openxmlformats.org/officeDocument/2006/relationships/slideLayout" Target="../slideLayouts/slideLayout3.xml"/><Relationship Id="rId6" Type="http://schemas.openxmlformats.org/officeDocument/2006/relationships/slide" Target="slide13.xml"/><Relationship Id="rId11" Type="http://schemas.openxmlformats.org/officeDocument/2006/relationships/slide" Target="slide19.xml"/><Relationship Id="rId5" Type="http://schemas.openxmlformats.org/officeDocument/2006/relationships/slide" Target="slide9.xml"/><Relationship Id="rId15" Type="http://schemas.openxmlformats.org/officeDocument/2006/relationships/slide" Target="slide30.xml"/><Relationship Id="rId10" Type="http://schemas.openxmlformats.org/officeDocument/2006/relationships/slide" Target="slide17.xml"/><Relationship Id="rId19" Type="http://schemas.openxmlformats.org/officeDocument/2006/relationships/slide" Target="slide39.xml"/><Relationship Id="rId4" Type="http://schemas.openxmlformats.org/officeDocument/2006/relationships/slide" Target="slide8.xml"/><Relationship Id="rId9" Type="http://schemas.openxmlformats.org/officeDocument/2006/relationships/slide" Target="slide16.xml"/><Relationship Id="rId14" Type="http://schemas.openxmlformats.org/officeDocument/2006/relationships/slide" Target="slide27.xml"/></Relationships>
</file>

<file path=ppt/slides/_rels/slide29.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6.emf"/><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15.emf"/><Relationship Id="rId5" Type="http://schemas.openxmlformats.org/officeDocument/2006/relationships/slide" Target="slide28.xml"/><Relationship Id="rId4" Type="http://schemas.openxmlformats.org/officeDocument/2006/relationships/image" Target="../media/image114.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image" Target="../media/image117.emf"/><Relationship Id="rId7" Type="http://schemas.openxmlformats.org/officeDocument/2006/relationships/image" Target="../media/image121.emf"/><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20.emf"/><Relationship Id="rId5" Type="http://schemas.openxmlformats.org/officeDocument/2006/relationships/image" Target="../media/image119.emf"/><Relationship Id="rId10" Type="http://schemas.openxmlformats.org/officeDocument/2006/relationships/slide" Target="slide28.xml"/><Relationship Id="rId4" Type="http://schemas.openxmlformats.org/officeDocument/2006/relationships/image" Target="../media/image118.emf"/><Relationship Id="rId9" Type="http://schemas.openxmlformats.org/officeDocument/2006/relationships/image" Target="../media/image123.emf"/></Relationships>
</file>

<file path=ppt/slides/_rels/slide31.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128.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32.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image" Target="../media/image129.emf"/><Relationship Id="rId7" Type="http://schemas.openxmlformats.org/officeDocument/2006/relationships/image" Target="../media/image133.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 Id="rId9" Type="http://schemas.openxmlformats.org/officeDocument/2006/relationships/image" Target="../media/image135.emf"/></Relationships>
</file>

<file path=ppt/slides/_rels/slide33.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141.emf"/><Relationship Id="rId3" Type="http://schemas.openxmlformats.org/officeDocument/2006/relationships/image" Target="../media/image136.png"/><Relationship Id="rId7" Type="http://schemas.openxmlformats.org/officeDocument/2006/relationships/image" Target="../media/image84.emf"/><Relationship Id="rId12" Type="http://schemas.openxmlformats.org/officeDocument/2006/relationships/image" Target="../media/image140.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3.emf"/><Relationship Id="rId11" Type="http://schemas.openxmlformats.org/officeDocument/2006/relationships/image" Target="../media/image139.emf"/><Relationship Id="rId5" Type="http://schemas.openxmlformats.org/officeDocument/2006/relationships/image" Target="../media/image82.emf"/><Relationship Id="rId15" Type="http://schemas.openxmlformats.org/officeDocument/2006/relationships/slide" Target="slide28.xml"/><Relationship Id="rId10" Type="http://schemas.openxmlformats.org/officeDocument/2006/relationships/image" Target="../media/image138.emf"/><Relationship Id="rId4" Type="http://schemas.openxmlformats.org/officeDocument/2006/relationships/image" Target="../media/image137.png"/><Relationship Id="rId9" Type="http://schemas.openxmlformats.org/officeDocument/2006/relationships/image" Target="../media/image88.emf"/><Relationship Id="rId14" Type="http://schemas.openxmlformats.org/officeDocument/2006/relationships/image" Target="../media/image142.emf"/></Relationships>
</file>

<file path=ppt/slides/_rels/slide34.x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62.emf"/><Relationship Id="rId7" Type="http://schemas.openxmlformats.org/officeDocument/2006/relationships/image" Target="../media/image145.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144.png"/><Relationship Id="rId5" Type="http://schemas.openxmlformats.org/officeDocument/2006/relationships/image" Target="../media/image143.emf"/><Relationship Id="rId10" Type="http://schemas.openxmlformats.org/officeDocument/2006/relationships/image" Target="../media/image148.emf"/><Relationship Id="rId4" Type="http://schemas.openxmlformats.org/officeDocument/2006/relationships/image" Target="../media/image63.emf"/><Relationship Id="rId9" Type="http://schemas.openxmlformats.org/officeDocument/2006/relationships/image" Target="../media/image147.emf"/></Relationships>
</file>

<file path=ppt/slides/_rels/slide35.xml.rels><?xml version="1.0" encoding="UTF-8" standalone="yes"?>
<Relationships xmlns="http://schemas.openxmlformats.org/package/2006/relationships"><Relationship Id="rId8" Type="http://schemas.openxmlformats.org/officeDocument/2006/relationships/image" Target="../media/image154.emf"/><Relationship Id="rId3" Type="http://schemas.openxmlformats.org/officeDocument/2006/relationships/image" Target="../media/image149.emf"/><Relationship Id="rId7" Type="http://schemas.openxmlformats.org/officeDocument/2006/relationships/image" Target="../media/image153.em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152.emf"/><Relationship Id="rId5" Type="http://schemas.openxmlformats.org/officeDocument/2006/relationships/image" Target="../media/image151.emf"/><Relationship Id="rId10" Type="http://schemas.openxmlformats.org/officeDocument/2006/relationships/slide" Target="slide28.xml"/><Relationship Id="rId4" Type="http://schemas.openxmlformats.org/officeDocument/2006/relationships/image" Target="../media/image150.emf"/><Relationship Id="rId9" Type="http://schemas.openxmlformats.org/officeDocument/2006/relationships/image" Target="../media/image155.emf"/></Relationships>
</file>

<file path=ppt/slides/_rels/slide36.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image" Target="../media/image156.emf"/><Relationship Id="rId7" Type="http://schemas.openxmlformats.org/officeDocument/2006/relationships/image" Target="../media/image160.emf"/><Relationship Id="rId12" Type="http://schemas.openxmlformats.org/officeDocument/2006/relationships/image" Target="../media/image165.emf"/><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159.png"/><Relationship Id="rId11" Type="http://schemas.openxmlformats.org/officeDocument/2006/relationships/image" Target="../media/image164.emf"/><Relationship Id="rId5" Type="http://schemas.openxmlformats.org/officeDocument/2006/relationships/image" Target="../media/image158.emf"/><Relationship Id="rId10" Type="http://schemas.openxmlformats.org/officeDocument/2006/relationships/image" Target="../media/image163.emf"/><Relationship Id="rId4" Type="http://schemas.openxmlformats.org/officeDocument/2006/relationships/image" Target="../media/image157.emf"/><Relationship Id="rId9" Type="http://schemas.openxmlformats.org/officeDocument/2006/relationships/image" Target="../media/image162.emf"/></Relationships>
</file>

<file path=ppt/slides/_rels/slide37.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image" Target="../media/image156.emf"/><Relationship Id="rId7" Type="http://schemas.openxmlformats.org/officeDocument/2006/relationships/image" Target="../media/image168.emf"/><Relationship Id="rId12" Type="http://schemas.openxmlformats.org/officeDocument/2006/relationships/image" Target="../media/image173.emf"/><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167.emf"/><Relationship Id="rId11" Type="http://schemas.openxmlformats.org/officeDocument/2006/relationships/image" Target="../media/image172.emf"/><Relationship Id="rId5" Type="http://schemas.openxmlformats.org/officeDocument/2006/relationships/image" Target="../media/image166.emf"/><Relationship Id="rId10" Type="http://schemas.openxmlformats.org/officeDocument/2006/relationships/image" Target="../media/image171.emf"/><Relationship Id="rId4" Type="http://schemas.openxmlformats.org/officeDocument/2006/relationships/image" Target="../media/image158.emf"/><Relationship Id="rId9" Type="http://schemas.openxmlformats.org/officeDocument/2006/relationships/image" Target="../media/image170.emf"/></Relationships>
</file>

<file path=ppt/slides/_rels/slide38.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174.emf"/></Relationships>
</file>

<file path=ppt/slides/_rels/slide39.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77.emf"/><Relationship Id="rId4" Type="http://schemas.openxmlformats.org/officeDocument/2006/relationships/image" Target="../media/image17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slide" Target="slide28.xml"/><Relationship Id="rId5" Type="http://schemas.openxmlformats.org/officeDocument/2006/relationships/image" Target="../media/image180.png"/><Relationship Id="rId4" Type="http://schemas.openxmlformats.org/officeDocument/2006/relationships/image" Target="../media/image179.svg"/></Relationships>
</file>

<file path=ppt/slides/_rels/slide41.xml.rels><?xml version="1.0" encoding="UTF-8" standalone="yes"?>
<Relationships xmlns="http://schemas.openxmlformats.org/package/2006/relationships"><Relationship Id="rId8" Type="http://schemas.openxmlformats.org/officeDocument/2006/relationships/image" Target="../media/image186.emf"/><Relationship Id="rId3" Type="http://schemas.openxmlformats.org/officeDocument/2006/relationships/image" Target="../media/image181.emf"/><Relationship Id="rId7" Type="http://schemas.openxmlformats.org/officeDocument/2006/relationships/image" Target="../media/image185.emf"/><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84.emf"/><Relationship Id="rId5" Type="http://schemas.openxmlformats.org/officeDocument/2006/relationships/image" Target="../media/image183.png"/><Relationship Id="rId10" Type="http://schemas.openxmlformats.org/officeDocument/2006/relationships/image" Target="../media/image187.emf"/><Relationship Id="rId4" Type="http://schemas.openxmlformats.org/officeDocument/2006/relationships/image" Target="../media/image182.emf"/><Relationship Id="rId9" Type="http://schemas.openxmlformats.org/officeDocument/2006/relationships/image" Target="../media/image3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194.emf"/><Relationship Id="rId3" Type="http://schemas.openxmlformats.org/officeDocument/2006/relationships/image" Target="../media/image189.emf"/><Relationship Id="rId7" Type="http://schemas.openxmlformats.org/officeDocument/2006/relationships/image" Target="../media/image193.emf"/><Relationship Id="rId2" Type="http://schemas.openxmlformats.org/officeDocument/2006/relationships/image" Target="../media/image188.png"/><Relationship Id="rId1" Type="http://schemas.openxmlformats.org/officeDocument/2006/relationships/slideLayout" Target="../slideLayouts/slideLayout3.xml"/><Relationship Id="rId6" Type="http://schemas.openxmlformats.org/officeDocument/2006/relationships/image" Target="../media/image192.emf"/><Relationship Id="rId5" Type="http://schemas.openxmlformats.org/officeDocument/2006/relationships/image" Target="../media/image191.emf"/><Relationship Id="rId4" Type="http://schemas.openxmlformats.org/officeDocument/2006/relationships/image" Target="../media/image190.emf"/><Relationship Id="rId9" Type="http://schemas.openxmlformats.org/officeDocument/2006/relationships/image" Target="../media/image195.emf"/></Relationships>
</file>

<file path=ppt/slides/_rels/slide48.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s>
</file>

<file path=ppt/slides/_rels/slide49.xml.rels><?xml version="1.0" encoding="UTF-8" standalone="yes"?>
<Relationships xmlns="http://schemas.openxmlformats.org/package/2006/relationships"><Relationship Id="rId8" Type="http://schemas.openxmlformats.org/officeDocument/2006/relationships/image" Target="../media/image196.emf"/><Relationship Id="rId3" Type="http://schemas.openxmlformats.org/officeDocument/2006/relationships/image" Target="../media/image197.emf"/><Relationship Id="rId7" Type="http://schemas.openxmlformats.org/officeDocument/2006/relationships/image" Target="../media/image201.emf"/><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00.emf"/><Relationship Id="rId5" Type="http://schemas.openxmlformats.org/officeDocument/2006/relationships/image" Target="../media/image199.emf"/><Relationship Id="rId4" Type="http://schemas.openxmlformats.org/officeDocument/2006/relationships/image" Target="../media/image198.emf"/><Relationship Id="rId9" Type="http://schemas.openxmlformats.org/officeDocument/2006/relationships/image" Target="../media/image202.em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slide" Target="slide28.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image" Target="../media/image7.emf"/><Relationship Id="rId7" Type="http://schemas.openxmlformats.org/officeDocument/2006/relationships/image" Target="../media/image11.emf"/><Relationship Id="rId12" Type="http://schemas.openxmlformats.org/officeDocument/2006/relationships/slide" Target="slide28.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emf"/><Relationship Id="rId11" Type="http://schemas.openxmlformats.org/officeDocument/2006/relationships/image" Target="../media/image15.emf"/><Relationship Id="rId5" Type="http://schemas.openxmlformats.org/officeDocument/2006/relationships/image" Target="../media/image9.emf"/><Relationship Id="rId10" Type="http://schemas.openxmlformats.org/officeDocument/2006/relationships/image" Target="../media/image14.emf"/><Relationship Id="rId4" Type="http://schemas.openxmlformats.org/officeDocument/2006/relationships/image" Target="../media/image8.emf"/><Relationship Id="rId9"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 Id="rId9" Type="http://schemas.openxmlformats.org/officeDocument/2006/relationships/slide" Target="slide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1803373" y="2001625"/>
            <a:ext cx="8585254" cy="1655728"/>
          </a:xfrm>
        </p:spPr>
        <p:txBody>
          <a:bodyPr>
            <a:normAutofit/>
          </a:bodyPr>
          <a:lstStyle/>
          <a:p>
            <a:r>
              <a:rPr lang="ja-JP" altLang="en-US" sz="4400"/>
              <a:t>幾何学的に薄い降着円盤をもつ</a:t>
            </a:r>
            <a:br>
              <a:rPr lang="en-US" altLang="ja-JP" sz="4400" dirty="0"/>
            </a:br>
            <a:r>
              <a:rPr lang="ja-JP" altLang="en-US" sz="4400"/>
              <a:t>ブラックホールの像</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1920241" y="3657354"/>
            <a:ext cx="8351519" cy="2431745"/>
          </a:xfrm>
        </p:spPr>
        <p:txBody>
          <a:bodyPr>
            <a:normAutofit/>
          </a:bodyPr>
          <a:lstStyle/>
          <a:p>
            <a:pPr eaLnBrk="0">
              <a:lnSpc>
                <a:spcPct val="150000"/>
              </a:lnSpc>
              <a:spcBef>
                <a:spcPts val="0"/>
              </a:spcBef>
            </a:pPr>
            <a:r>
              <a:rPr lang="en-US" altLang="ja-JP" sz="1600" dirty="0">
                <a:solidFill>
                  <a:schemeClr val="bg2">
                    <a:lumMod val="50000"/>
                  </a:schemeClr>
                </a:solidFill>
              </a:rPr>
              <a:t>Review: Jean-</a:t>
            </a:r>
            <a:r>
              <a:rPr lang="en-US" altLang="ja-JP" sz="1600" dirty="0" err="1">
                <a:solidFill>
                  <a:schemeClr val="bg2">
                    <a:lumMod val="50000"/>
                  </a:schemeClr>
                </a:solidFill>
              </a:rPr>
              <a:t>pierre</a:t>
            </a:r>
            <a:r>
              <a:rPr lang="en-US" altLang="ja-JP" sz="1600" dirty="0">
                <a:solidFill>
                  <a:schemeClr val="bg2">
                    <a:lumMod val="50000"/>
                  </a:schemeClr>
                </a:solidFill>
              </a:rPr>
              <a:t> </a:t>
            </a:r>
            <a:r>
              <a:rPr lang="en-US" altLang="ja-JP" sz="1600" dirty="0" err="1">
                <a:solidFill>
                  <a:schemeClr val="bg2">
                    <a:lumMod val="50000"/>
                  </a:schemeClr>
                </a:solidFill>
              </a:rPr>
              <a:t>Luminet</a:t>
            </a:r>
            <a:r>
              <a:rPr lang="en-US" altLang="ja-JP" sz="1600" dirty="0">
                <a:solidFill>
                  <a:schemeClr val="bg2">
                    <a:lumMod val="50000"/>
                  </a:schemeClr>
                </a:solidFill>
              </a:rPr>
              <a:t>, </a:t>
            </a:r>
          </a:p>
          <a:p>
            <a:pPr eaLnBrk="0">
              <a:lnSpc>
                <a:spcPct val="150000"/>
              </a:lnSpc>
              <a:spcBef>
                <a:spcPts val="0"/>
              </a:spcBef>
            </a:pPr>
            <a:r>
              <a:rPr lang="en-US" altLang="ja-JP" sz="1600" i="1" dirty="0">
                <a:solidFill>
                  <a:schemeClr val="bg2">
                    <a:lumMod val="50000"/>
                  </a:schemeClr>
                </a:solidFill>
              </a:rPr>
              <a:t>Image of sphere black hole with thin accretion disk</a:t>
            </a:r>
            <a:r>
              <a:rPr lang="en-US" altLang="ja-JP" sz="1600" dirty="0">
                <a:solidFill>
                  <a:schemeClr val="bg2">
                    <a:lumMod val="50000"/>
                  </a:schemeClr>
                </a:solidFill>
              </a:rPr>
              <a:t>,</a:t>
            </a:r>
          </a:p>
          <a:p>
            <a:pPr eaLnBrk="0">
              <a:lnSpc>
                <a:spcPct val="150000"/>
              </a:lnSpc>
              <a:spcBef>
                <a:spcPts val="0"/>
              </a:spcBef>
            </a:pPr>
            <a:r>
              <a:rPr lang="en-US" altLang="ja-JP" sz="1600" dirty="0">
                <a:solidFill>
                  <a:schemeClr val="bg2">
                    <a:lumMod val="50000"/>
                  </a:schemeClr>
                </a:solidFill>
              </a:rPr>
              <a:t>Astron. </a:t>
            </a:r>
            <a:r>
              <a:rPr lang="en-US" altLang="ja-JP" sz="1600" dirty="0" err="1">
                <a:solidFill>
                  <a:schemeClr val="bg2">
                    <a:lumMod val="50000"/>
                  </a:schemeClr>
                </a:solidFill>
              </a:rPr>
              <a:t>Astrophys</a:t>
            </a:r>
            <a:r>
              <a:rPr lang="en-US" altLang="ja-JP" sz="1600" dirty="0">
                <a:solidFill>
                  <a:schemeClr val="bg2">
                    <a:lumMod val="50000"/>
                  </a:schemeClr>
                </a:solidFill>
              </a:rPr>
              <a:t>. 75, 228 (1978)</a:t>
            </a:r>
            <a:endParaRPr kumimoji="1" lang="en-US" altLang="ja-JP" dirty="0">
              <a:latin typeface="Hiragino Kaku Gothic Std W8" panose="020B0800000000000000" pitchFamily="34" charset="-128"/>
              <a:ea typeface="Hiragino Kaku Gothic Std W8" panose="020B0800000000000000" pitchFamily="34" charset="-128"/>
            </a:endParaRPr>
          </a:p>
          <a:p>
            <a:r>
              <a:rPr lang="en-US" altLang="ja-JP">
                <a:latin typeface="Hiragino Kaku Gothic Std W8" panose="020B0800000000000000" pitchFamily="34" charset="-128"/>
                <a:ea typeface="Hiragino Kaku Gothic Std W8" panose="020B0800000000000000" pitchFamily="34" charset="-128"/>
              </a:rPr>
              <a:t>20041054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816E670-6375-80DB-B5C7-1C2761B88AB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運動可能領域の解析</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8573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8573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8573288" y="5371832"/>
            <a:ext cx="250704" cy="199278"/>
          </a:xfrm>
          <a:prstGeom prst="rect">
            <a:avLst/>
          </a:prstGeom>
        </p:spPr>
      </p:pic>
      <p:pic>
        <p:nvPicPr>
          <p:cNvPr id="6" name="図 5">
            <a:extLst>
              <a:ext uri="{FF2B5EF4-FFF2-40B4-BE49-F238E27FC236}">
                <a16:creationId xmlns:a16="http://schemas.microsoft.com/office/drawing/2014/main" id="{DC5FC148-D7A0-636F-E0E9-26C51EFC602A}"/>
              </a:ext>
            </a:extLst>
          </p:cNvPr>
          <p:cNvPicPr>
            <a:picLocks noChangeAspect="1"/>
          </p:cNvPicPr>
          <p:nvPr/>
        </p:nvPicPr>
        <p:blipFill>
          <a:blip r:embed="rId6"/>
          <a:stretch>
            <a:fillRect/>
          </a:stretch>
        </p:blipFill>
        <p:spPr>
          <a:xfrm>
            <a:off x="5137823" y="1817297"/>
            <a:ext cx="2521612" cy="543651"/>
          </a:xfrm>
          <a:prstGeom prst="rect">
            <a:avLst/>
          </a:prstGeom>
        </p:spPr>
      </p:pic>
      <p:pic>
        <p:nvPicPr>
          <p:cNvPr id="8" name="図 7">
            <a:extLst>
              <a:ext uri="{FF2B5EF4-FFF2-40B4-BE49-F238E27FC236}">
                <a16:creationId xmlns:a16="http://schemas.microsoft.com/office/drawing/2014/main" id="{DDBDC9DD-2E86-89CC-7F64-9C447D738D40}"/>
              </a:ext>
            </a:extLst>
          </p:cNvPr>
          <p:cNvPicPr>
            <a:picLocks noChangeAspect="1"/>
          </p:cNvPicPr>
          <p:nvPr/>
        </p:nvPicPr>
        <p:blipFill>
          <a:blip r:embed="rId7"/>
          <a:stretch>
            <a:fillRect/>
          </a:stretch>
        </p:blipFill>
        <p:spPr>
          <a:xfrm>
            <a:off x="6436934" y="2429453"/>
            <a:ext cx="1752407" cy="543651"/>
          </a:xfrm>
          <a:prstGeom prst="rect">
            <a:avLst/>
          </a:prstGeom>
        </p:spPr>
      </p:pic>
      <p:pic>
        <p:nvPicPr>
          <p:cNvPr id="17" name="図 16">
            <a:extLst>
              <a:ext uri="{FF2B5EF4-FFF2-40B4-BE49-F238E27FC236}">
                <a16:creationId xmlns:a16="http://schemas.microsoft.com/office/drawing/2014/main" id="{CD552131-319D-02B9-7D87-BE28B4172F97}"/>
              </a:ext>
            </a:extLst>
          </p:cNvPr>
          <p:cNvPicPr>
            <a:picLocks noChangeAspect="1"/>
          </p:cNvPicPr>
          <p:nvPr/>
        </p:nvPicPr>
        <p:blipFill>
          <a:blip r:embed="rId8"/>
          <a:stretch>
            <a:fillRect/>
          </a:stretch>
        </p:blipFill>
        <p:spPr>
          <a:xfrm>
            <a:off x="3618677" y="3018726"/>
            <a:ext cx="4954575" cy="3442897"/>
          </a:xfrm>
          <a:prstGeom prst="rect">
            <a:avLst/>
          </a:prstGeom>
        </p:spPr>
      </p:pic>
      <p:sp>
        <p:nvSpPr>
          <p:cNvPr id="5" name="スライド番号プレースホルダー 4">
            <a:extLst>
              <a:ext uri="{FF2B5EF4-FFF2-40B4-BE49-F238E27FC236}">
                <a16:creationId xmlns:a16="http://schemas.microsoft.com/office/drawing/2014/main" id="{B469F064-82D5-82C5-47CA-20FE2BAF1992}"/>
              </a:ext>
            </a:extLst>
          </p:cNvPr>
          <p:cNvSpPr>
            <a:spLocks noGrp="1"/>
          </p:cNvSpPr>
          <p:nvPr>
            <p:ph type="sldNum" sz="quarter" idx="12"/>
          </p:nvPr>
        </p:nvSpPr>
        <p:spPr/>
        <p:txBody>
          <a:bodyPr/>
          <a:lstStyle/>
          <a:p>
            <a:fld id="{48F63A3B-78C7-47BE-AE5E-E10140E04643}" type="slidenum">
              <a:rPr lang="en-US" smtClean="0"/>
              <a:pPr/>
              <a:t>10</a:t>
            </a:fld>
            <a:r>
              <a:rPr lang="en-US"/>
              <a:t>/26</a:t>
            </a:r>
            <a:endParaRPr lang="en-US" dirty="0"/>
          </a:p>
        </p:txBody>
      </p:sp>
    </p:spTree>
    <p:extLst>
      <p:ext uri="{BB962C8B-B14F-4D97-AF65-F5344CB8AC3E}">
        <p14:creationId xmlns:p14="http://schemas.microsoft.com/office/powerpoint/2010/main" val="420685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485CB238-1635-1720-C60A-BB3A1CF507F0}"/>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重力源へ落下、もしくは無限遠へ飛んでゆく軌道</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　　　円軌道、もしくは円軌道へ漸近する軌道、その時間反転</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　　　重力源へ近づき、あるところで散乱されて無限遠へ飛んでゆく軌道</a:t>
            </a:r>
            <a:endParaRPr lang="en-US" altLang="ja-JP" sz="1800" dirty="0"/>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2258798" y="1413818"/>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2254253" y="1999842"/>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2254253" y="2598564"/>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9854135" y="4000821"/>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9854136"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9854136" y="5223429"/>
            <a:ext cx="217491" cy="172878"/>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6"/>
          <a:stretch>
            <a:fillRect/>
          </a:stretch>
        </p:blipFill>
        <p:spPr>
          <a:xfrm>
            <a:off x="2152651"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5219819" y="3342562"/>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4729676"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4181673" y="3341253"/>
            <a:ext cx="217491" cy="172878"/>
          </a:xfrm>
          <a:prstGeom prst="rect">
            <a:avLst/>
          </a:prstGeom>
        </p:spPr>
      </p:pic>
      <p:pic>
        <p:nvPicPr>
          <p:cNvPr id="13" name="図 12">
            <a:extLst>
              <a:ext uri="{FF2B5EF4-FFF2-40B4-BE49-F238E27FC236}">
                <a16:creationId xmlns:a16="http://schemas.microsoft.com/office/drawing/2014/main" id="{E1EDCC96-5611-BEB7-894C-78FE9E445AED}"/>
              </a:ext>
            </a:extLst>
          </p:cNvPr>
          <p:cNvPicPr>
            <a:picLocks noChangeAspect="1"/>
          </p:cNvPicPr>
          <p:nvPr/>
        </p:nvPicPr>
        <p:blipFill>
          <a:blip r:embed="rId7"/>
          <a:stretch>
            <a:fillRect/>
          </a:stretch>
        </p:blipFill>
        <p:spPr>
          <a:xfrm>
            <a:off x="3626014" y="6427372"/>
            <a:ext cx="428926" cy="191208"/>
          </a:xfrm>
          <a:prstGeom prst="rect">
            <a:avLst/>
          </a:prstGeom>
        </p:spPr>
      </p:pic>
      <p:pic>
        <p:nvPicPr>
          <p:cNvPr id="14" name="図 13">
            <a:extLst>
              <a:ext uri="{FF2B5EF4-FFF2-40B4-BE49-F238E27FC236}">
                <a16:creationId xmlns:a16="http://schemas.microsoft.com/office/drawing/2014/main" id="{CE1ABD4C-08EB-6FE8-1583-6A565C897B0D}"/>
              </a:ext>
            </a:extLst>
          </p:cNvPr>
          <p:cNvPicPr>
            <a:picLocks noChangeAspect="1"/>
          </p:cNvPicPr>
          <p:nvPr/>
        </p:nvPicPr>
        <p:blipFill>
          <a:blip r:embed="rId8"/>
          <a:stretch>
            <a:fillRect/>
          </a:stretch>
        </p:blipFill>
        <p:spPr>
          <a:xfrm>
            <a:off x="1837968" y="4755908"/>
            <a:ext cx="416285" cy="197468"/>
          </a:xfrm>
          <a:prstGeom prst="rect">
            <a:avLst/>
          </a:prstGeom>
        </p:spPr>
      </p:pic>
      <p:pic>
        <p:nvPicPr>
          <p:cNvPr id="16" name="図 15">
            <a:extLst>
              <a:ext uri="{FF2B5EF4-FFF2-40B4-BE49-F238E27FC236}">
                <a16:creationId xmlns:a16="http://schemas.microsoft.com/office/drawing/2014/main" id="{A8AECAEE-F462-B79F-B555-EF65B826A47E}"/>
              </a:ext>
            </a:extLst>
          </p:cNvPr>
          <p:cNvPicPr>
            <a:picLocks noChangeAspect="1"/>
          </p:cNvPicPr>
          <p:nvPr/>
        </p:nvPicPr>
        <p:blipFill>
          <a:blip r:embed="rId9"/>
          <a:stretch>
            <a:fillRect/>
          </a:stretch>
        </p:blipFill>
        <p:spPr>
          <a:xfrm>
            <a:off x="5898293" y="3392571"/>
            <a:ext cx="3923567" cy="2726458"/>
          </a:xfrm>
          <a:prstGeom prst="rect">
            <a:avLst/>
          </a:prstGeom>
        </p:spPr>
      </p:pic>
      <p:sp>
        <p:nvSpPr>
          <p:cNvPr id="7" name="スライド番号プレースホルダー 6">
            <a:extLst>
              <a:ext uri="{FF2B5EF4-FFF2-40B4-BE49-F238E27FC236}">
                <a16:creationId xmlns:a16="http://schemas.microsoft.com/office/drawing/2014/main" id="{C4EFE6B7-B138-0B30-62B3-39A5B4E2EFCE}"/>
              </a:ext>
            </a:extLst>
          </p:cNvPr>
          <p:cNvSpPr>
            <a:spLocks noGrp="1"/>
          </p:cNvSpPr>
          <p:nvPr>
            <p:ph type="sldNum" sz="quarter" idx="12"/>
          </p:nvPr>
        </p:nvSpPr>
        <p:spPr/>
        <p:txBody>
          <a:bodyPr/>
          <a:lstStyle/>
          <a:p>
            <a:fld id="{48F63A3B-78C7-47BE-AE5E-E10140E04643}" type="slidenum">
              <a:rPr lang="en-US" smtClean="0"/>
              <a:pPr/>
              <a:t>11</a:t>
            </a:fld>
            <a:r>
              <a:rPr lang="en-US"/>
              <a:t>/26</a:t>
            </a:r>
            <a:endParaRPr lang="en-US" dirty="0"/>
          </a:p>
        </p:txBody>
      </p:sp>
    </p:spTree>
    <p:extLst>
      <p:ext uri="{BB962C8B-B14F-4D97-AF65-F5344CB8AC3E}">
        <p14:creationId xmlns:p14="http://schemas.microsoft.com/office/powerpoint/2010/main" val="19125347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a:xfrm>
            <a:off x="1705231" y="1709740"/>
            <a:ext cx="9642219" cy="2852737"/>
          </a:xfrm>
        </p:spPr>
        <p:txBody>
          <a:bodyPr anchor="b"/>
          <a:lstStyle/>
          <a:p>
            <a:r>
              <a:rPr kumimoji="1" lang="ja-JP" altLang="en-US">
                <a:latin typeface="Hiragino Kaku Gothic Std W8" panose="020B0800000000000000" pitchFamily="34" charset="-128"/>
                <a:ea typeface="Hiragino Kaku Gothic Std W8" panose="020B0800000000000000" pitchFamily="34" charset="-128"/>
              </a:rPr>
              <a:t>像を描くための準備と計算</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a:xfrm>
            <a:off x="1705231" y="4589465"/>
            <a:ext cx="9642219" cy="1500187"/>
          </a:xfrm>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4" name="図 3">
            <a:extLst>
              <a:ext uri="{FF2B5EF4-FFF2-40B4-BE49-F238E27FC236}">
                <a16:creationId xmlns:a16="http://schemas.microsoft.com/office/drawing/2014/main" id="{5DD13822-4378-AB04-60AF-7F9B829FB026}"/>
              </a:ext>
            </a:extLst>
          </p:cNvPr>
          <p:cNvPicPr>
            <a:picLocks noChangeAspect="1"/>
          </p:cNvPicPr>
          <p:nvPr/>
        </p:nvPicPr>
        <p:blipFill>
          <a:blip r:embed="rId3"/>
          <a:stretch>
            <a:fillRect/>
          </a:stretch>
        </p:blipFill>
        <p:spPr>
          <a:xfrm>
            <a:off x="7340400" y="1882104"/>
            <a:ext cx="2694189" cy="1546897"/>
          </a:xfrm>
          <a:prstGeom prst="rect">
            <a:avLst/>
          </a:prstGeom>
        </p:spPr>
      </p:pic>
      <p:sp>
        <p:nvSpPr>
          <p:cNvPr id="6" name="スライド番号プレースホルダー 5">
            <a:extLst>
              <a:ext uri="{FF2B5EF4-FFF2-40B4-BE49-F238E27FC236}">
                <a16:creationId xmlns:a16="http://schemas.microsoft.com/office/drawing/2014/main" id="{8684F866-71FE-99B3-6262-438E27E039F5}"/>
              </a:ext>
            </a:extLst>
          </p:cNvPr>
          <p:cNvSpPr>
            <a:spLocks noGrp="1"/>
          </p:cNvSpPr>
          <p:nvPr>
            <p:ph type="sldNum" sz="quarter" idx="12"/>
          </p:nvPr>
        </p:nvSpPr>
        <p:spPr/>
        <p:txBody>
          <a:bodyPr/>
          <a:lstStyle/>
          <a:p>
            <a:fld id="{48F63A3B-78C7-47BE-AE5E-E10140E04643}" type="slidenum">
              <a:rPr lang="en-US" smtClean="0"/>
              <a:t>12</a:t>
            </a:fld>
            <a:r>
              <a:rPr lang="en-US"/>
              <a:t>/26</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3967917-14D9-992B-B374-3E2CD6CB5833}"/>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43449" y="67622"/>
            <a:ext cx="8395901"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問題設定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1425145" y="1269800"/>
            <a:ext cx="9341708"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・問題設定</a:t>
            </a:r>
            <a:endParaRPr lang="en-US" altLang="ja-JP" sz="1800" dirty="0"/>
          </a:p>
          <a:p>
            <a:pPr marL="342900" lvl="1" indent="0" eaLnBrk="0">
              <a:lnSpc>
                <a:spcPct val="150000"/>
              </a:lnSpc>
              <a:spcBef>
                <a:spcPts val="0"/>
              </a:spcBef>
              <a:buNone/>
            </a:pPr>
            <a:r>
              <a:rPr lang="ja-JP" altLang="en-US">
                <a:solidFill>
                  <a:schemeClr val="tx1">
                    <a:lumMod val="65000"/>
                    <a:lumOff val="35000"/>
                  </a:schemeClr>
                </a:solidFill>
              </a:rPr>
              <a:t>重力中心から半径　　に位置する降着円盤（図の黄色部分）がスクリーンに写す像を知りたい。</a:t>
            </a:r>
            <a:endParaRPr lang="en-US" altLang="ja-JP" dirty="0">
              <a:solidFill>
                <a:schemeClr val="tx1">
                  <a:lumMod val="65000"/>
                  <a:lumOff val="35000"/>
                </a:schemeClr>
              </a:solidFill>
            </a:endParaRPr>
          </a:p>
          <a:p>
            <a:pPr marL="342900" lvl="1"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・方針</a:t>
            </a:r>
            <a:endParaRPr lang="en-US" altLang="ja-JP" sz="1800" dirty="0"/>
          </a:p>
          <a:p>
            <a:pPr marL="342900" lvl="1" indent="0" eaLnBrk="0">
              <a:lnSpc>
                <a:spcPct val="150000"/>
              </a:lnSpc>
              <a:spcBef>
                <a:spcPts val="0"/>
              </a:spcBef>
              <a:buNone/>
            </a:pPr>
            <a:r>
              <a:rPr lang="ja-JP" altLang="en-US">
                <a:solidFill>
                  <a:schemeClr val="accent5">
                    <a:lumMod val="75000"/>
                  </a:schemeClr>
                </a:solidFill>
              </a:rPr>
              <a:t>円盤上のある光源点　　から放たれた光がスクリーンに写る位置　　を計算し、これを円盤全体に適用する。</a:t>
            </a:r>
            <a:endParaRPr lang="en-US" altLang="ja-JP" dirty="0">
              <a:solidFill>
                <a:schemeClr val="accent5">
                  <a:lumMod val="75000"/>
                </a:schemeClr>
              </a:solidFill>
            </a:endParaRPr>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3854409" y="1870231"/>
            <a:ext cx="150492" cy="159897"/>
          </a:xfrm>
          <a:prstGeom prst="rect">
            <a:avLst/>
          </a:prstGeom>
        </p:spPr>
      </p:pic>
      <p:sp>
        <p:nvSpPr>
          <p:cNvPr id="3" name="タイトル 1">
            <a:extLst>
              <a:ext uri="{FF2B5EF4-FFF2-40B4-BE49-F238E27FC236}">
                <a16:creationId xmlns:a16="http://schemas.microsoft.com/office/drawing/2014/main" id="{22FB1F69-79EE-4280-19A9-A1A615845A53}"/>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1/3</a:t>
            </a:r>
            <a:r>
              <a:rPr lang="ja-JP" altLang="en-US" sz="2400">
                <a:solidFill>
                  <a:schemeClr val="tx1">
                    <a:lumMod val="75000"/>
                    <a:lumOff val="25000"/>
                  </a:schemeClr>
                </a:solidFill>
              </a:rPr>
              <a:t>）</a:t>
            </a:r>
          </a:p>
        </p:txBody>
      </p:sp>
      <p:pic>
        <p:nvPicPr>
          <p:cNvPr id="16" name="図 15">
            <a:extLst>
              <a:ext uri="{FF2B5EF4-FFF2-40B4-BE49-F238E27FC236}">
                <a16:creationId xmlns:a16="http://schemas.microsoft.com/office/drawing/2014/main" id="{6120B1CF-75FC-4485-5FFD-6B39DE6E7D6F}"/>
              </a:ext>
            </a:extLst>
          </p:cNvPr>
          <p:cNvPicPr>
            <a:picLocks noChangeAspect="1"/>
          </p:cNvPicPr>
          <p:nvPr/>
        </p:nvPicPr>
        <p:blipFill>
          <a:blip r:embed="rId4"/>
          <a:stretch>
            <a:fillRect/>
          </a:stretch>
        </p:blipFill>
        <p:spPr>
          <a:xfrm>
            <a:off x="3648836" y="3636062"/>
            <a:ext cx="4894326" cy="3073339"/>
          </a:xfrm>
          <a:prstGeom prst="rect">
            <a:avLst/>
          </a:prstGeom>
        </p:spPr>
      </p:pic>
      <p:sp>
        <p:nvSpPr>
          <p:cNvPr id="6" name="スライド番号プレースホルダー 5">
            <a:extLst>
              <a:ext uri="{FF2B5EF4-FFF2-40B4-BE49-F238E27FC236}">
                <a16:creationId xmlns:a16="http://schemas.microsoft.com/office/drawing/2014/main" id="{26BFB94A-CEE9-55B1-2398-B86080BF829F}"/>
              </a:ext>
            </a:extLst>
          </p:cNvPr>
          <p:cNvSpPr>
            <a:spLocks noGrp="1"/>
          </p:cNvSpPr>
          <p:nvPr>
            <p:ph type="sldNum" sz="quarter" idx="12"/>
          </p:nvPr>
        </p:nvSpPr>
        <p:spPr/>
        <p:txBody>
          <a:bodyPr/>
          <a:lstStyle/>
          <a:p>
            <a:fld id="{48F63A3B-78C7-47BE-AE5E-E10140E04643}" type="slidenum">
              <a:rPr lang="en-US" smtClean="0"/>
              <a:pPr/>
              <a:t>13</a:t>
            </a:fld>
            <a:r>
              <a:rPr lang="en-US"/>
              <a:t>/26</a:t>
            </a:r>
            <a:endParaRPr lang="en-US" dirty="0"/>
          </a:p>
        </p:txBody>
      </p:sp>
      <p:pic>
        <p:nvPicPr>
          <p:cNvPr id="7" name="図 6">
            <a:extLst>
              <a:ext uri="{FF2B5EF4-FFF2-40B4-BE49-F238E27FC236}">
                <a16:creationId xmlns:a16="http://schemas.microsoft.com/office/drawing/2014/main" id="{20F236FA-39DF-149F-BC46-A61B74A36A6D}"/>
              </a:ext>
            </a:extLst>
          </p:cNvPr>
          <p:cNvPicPr>
            <a:picLocks noChangeAspect="1"/>
          </p:cNvPicPr>
          <p:nvPr/>
        </p:nvPicPr>
        <p:blipFill>
          <a:blip r:embed="rId5"/>
          <a:stretch>
            <a:fillRect/>
          </a:stretch>
        </p:blipFill>
        <p:spPr>
          <a:xfrm>
            <a:off x="4073135" y="3246286"/>
            <a:ext cx="136525" cy="224864"/>
          </a:xfrm>
          <a:prstGeom prst="rect">
            <a:avLst/>
          </a:prstGeom>
        </p:spPr>
      </p:pic>
      <p:pic>
        <p:nvPicPr>
          <p:cNvPr id="8" name="図 7">
            <a:extLst>
              <a:ext uri="{FF2B5EF4-FFF2-40B4-BE49-F238E27FC236}">
                <a16:creationId xmlns:a16="http://schemas.microsoft.com/office/drawing/2014/main" id="{2DEE6361-27B9-5ADF-EC50-33E4023006C9}"/>
              </a:ext>
            </a:extLst>
          </p:cNvPr>
          <p:cNvPicPr>
            <a:picLocks noChangeAspect="1"/>
          </p:cNvPicPr>
          <p:nvPr/>
        </p:nvPicPr>
        <p:blipFill>
          <a:blip r:embed="rId6"/>
          <a:stretch>
            <a:fillRect/>
          </a:stretch>
        </p:blipFill>
        <p:spPr>
          <a:xfrm>
            <a:off x="8628498" y="3247400"/>
            <a:ext cx="215900" cy="224204"/>
          </a:xfrm>
          <a:prstGeom prst="rect">
            <a:avLst/>
          </a:prstGeom>
        </p:spPr>
      </p:pic>
      <p:sp>
        <p:nvSpPr>
          <p:cNvPr id="4" name="テキスト ボックス 3">
            <a:extLst>
              <a:ext uri="{FF2B5EF4-FFF2-40B4-BE49-F238E27FC236}">
                <a16:creationId xmlns:a16="http://schemas.microsoft.com/office/drawing/2014/main" id="{904F13CB-DF7C-E74B-9EB6-270CE6A129AA}"/>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6055992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76023CAA-789B-A674-CD69-6FCF9AA8F0CF}"/>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260389" y="67622"/>
            <a:ext cx="8778961"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座標の設定</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1062681" y="1242646"/>
            <a:ext cx="10291119"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a:t>
            </a:r>
            <a:r>
              <a:rPr lang="en-US" altLang="ja-JP" sz="1800" dirty="0"/>
              <a:t>BH</a:t>
            </a:r>
            <a:r>
              <a:rPr lang="ja-JP" altLang="en-US" sz="1800"/>
              <a:t>中心を原点とする座標（　座標）</a:t>
            </a:r>
            <a:endParaRPr lang="en-US" altLang="ja-JP" sz="1800" dirty="0"/>
          </a:p>
          <a:p>
            <a:pPr marL="342900" lvl="1" indent="0" eaLnBrk="0">
              <a:lnSpc>
                <a:spcPct val="150000"/>
              </a:lnSpc>
              <a:spcBef>
                <a:spcPts val="0"/>
              </a:spcBef>
              <a:buNone/>
            </a:pPr>
            <a:r>
              <a:rPr lang="ja-JP" altLang="en-US" sz="1600">
                <a:solidFill>
                  <a:schemeClr val="tx1">
                    <a:lumMod val="65000"/>
                    <a:lumOff val="35000"/>
                  </a:schemeClr>
                </a:solidFill>
              </a:rPr>
              <a:t>基準となる、シュバルツシルト計量の座標　　　　。</a:t>
            </a:r>
            <a:endParaRPr lang="en-US" altLang="ja-JP" sz="1600" dirty="0">
              <a:solidFill>
                <a:schemeClr val="tx1">
                  <a:lumMod val="65000"/>
                  <a:lumOff val="35000"/>
                </a:schemeClr>
              </a:solidFill>
            </a:endParaRPr>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・像を考えるためのスクリーン座標（　　座標）</a:t>
            </a:r>
            <a:endParaRPr lang="en-US" altLang="ja-JP" sz="1800" dirty="0"/>
          </a:p>
          <a:p>
            <a:pPr marL="342900" lvl="1" indent="0" eaLnBrk="0">
              <a:lnSpc>
                <a:spcPct val="150000"/>
              </a:lnSpc>
              <a:spcBef>
                <a:spcPts val="0"/>
              </a:spcBef>
              <a:buNone/>
            </a:pPr>
            <a:r>
              <a:rPr lang="ja-JP" altLang="en-US" sz="1600">
                <a:solidFill>
                  <a:schemeClr val="tx1">
                    <a:lumMod val="65000"/>
                    <a:lumOff val="35000"/>
                  </a:schemeClr>
                </a:solidFill>
              </a:rPr>
              <a:t>スクリーンの原点　　は　　座標上で　　　　　　　　　　　に設定し、</a:t>
            </a:r>
            <a:endParaRPr lang="en-US" altLang="ja-JP" sz="1600" dirty="0">
              <a:solidFill>
                <a:schemeClr val="tx1">
                  <a:lumMod val="65000"/>
                  <a:lumOff val="35000"/>
                </a:schemeClr>
              </a:solidFill>
            </a:endParaRPr>
          </a:p>
          <a:p>
            <a:pPr marL="342900" lvl="1" indent="0" eaLnBrk="0">
              <a:lnSpc>
                <a:spcPct val="150000"/>
              </a:lnSpc>
              <a:spcBef>
                <a:spcPts val="0"/>
              </a:spcBef>
              <a:buNone/>
            </a:pPr>
            <a:r>
              <a:rPr lang="ja-JP" altLang="en-US" sz="1600">
                <a:solidFill>
                  <a:schemeClr val="tx1">
                    <a:lumMod val="65000"/>
                    <a:lumOff val="35000"/>
                  </a:schemeClr>
                </a:solidFill>
              </a:rPr>
              <a:t>　　　　　　　　となるような面をとる。</a:t>
            </a:r>
            <a:endParaRPr lang="en-US" altLang="ja-JP" sz="1600" dirty="0">
              <a:solidFill>
                <a:schemeClr val="tx1">
                  <a:lumMod val="65000"/>
                  <a:lumOff val="35000"/>
                </a:schemeClr>
              </a:solidFill>
            </a:endParaRPr>
          </a:p>
          <a:p>
            <a:pPr marL="342900" lvl="1" indent="0" eaLnBrk="0">
              <a:lnSpc>
                <a:spcPct val="150000"/>
              </a:lnSpc>
              <a:spcBef>
                <a:spcPts val="0"/>
              </a:spcBef>
              <a:buNone/>
            </a:pPr>
            <a:r>
              <a:rPr lang="ja-JP" altLang="en-US" sz="1600">
                <a:solidFill>
                  <a:schemeClr val="tx1">
                    <a:lumMod val="65000"/>
                    <a:lumOff val="35000"/>
                  </a:schemeClr>
                </a:solidFill>
              </a:rPr>
              <a:t>この面に</a:t>
            </a:r>
            <a:r>
              <a:rPr lang="en-US" altLang="ja-JP" sz="1600" dirty="0">
                <a:solidFill>
                  <a:schemeClr val="tx1">
                    <a:lumMod val="65000"/>
                    <a:lumOff val="35000"/>
                  </a:schemeClr>
                </a:solidFill>
              </a:rPr>
              <a:t>2</a:t>
            </a:r>
            <a:r>
              <a:rPr lang="ja-JP" altLang="en-US" sz="1600">
                <a:solidFill>
                  <a:schemeClr val="tx1">
                    <a:lumMod val="65000"/>
                    <a:lumOff val="35000"/>
                  </a:schemeClr>
                </a:solidFill>
              </a:rPr>
              <a:t>次元極座標　　　を設定する。</a:t>
            </a:r>
            <a:endParaRPr lang="en-US" altLang="ja-JP" sz="1600" dirty="0">
              <a:solidFill>
                <a:schemeClr val="tx1">
                  <a:lumMod val="65000"/>
                  <a:lumOff val="35000"/>
                </a:schemeClr>
              </a:solidFill>
            </a:endParaRPr>
          </a:p>
          <a:p>
            <a:pPr marL="0" indent="0" eaLnBrk="0">
              <a:lnSpc>
                <a:spcPct val="150000"/>
              </a:lnSpc>
              <a:spcBef>
                <a:spcPts val="0"/>
              </a:spcBef>
              <a:buNone/>
            </a:pPr>
            <a:endParaRPr lang="en-US" altLang="ja-JP" sz="800" dirty="0">
              <a:solidFill>
                <a:schemeClr val="accent5"/>
              </a:solidFill>
            </a:endParaRPr>
          </a:p>
          <a:p>
            <a:pPr marL="0" indent="0" eaLnBrk="0">
              <a:lnSpc>
                <a:spcPct val="150000"/>
              </a:lnSpc>
              <a:spcBef>
                <a:spcPts val="0"/>
              </a:spcBef>
              <a:buNone/>
            </a:pPr>
            <a:r>
              <a:rPr lang="ja-JP" altLang="en-US" sz="1800">
                <a:solidFill>
                  <a:srgbClr val="FF0000"/>
                </a:solidFill>
              </a:rPr>
              <a:t>重要な角度　　　　　　</a:t>
            </a:r>
            <a:r>
              <a:rPr lang="ja-JP" altLang="en-US" sz="1800"/>
              <a:t>とおく。</a:t>
            </a:r>
            <a:endParaRPr lang="en-US" altLang="ja-JP" sz="1800" dirty="0"/>
          </a:p>
        </p:txBody>
      </p:sp>
      <p:sp>
        <p:nvSpPr>
          <p:cNvPr id="5" name="タイトル 1">
            <a:extLst>
              <a:ext uri="{FF2B5EF4-FFF2-40B4-BE49-F238E27FC236}">
                <a16:creationId xmlns:a16="http://schemas.microsoft.com/office/drawing/2014/main" id="{3920CDB8-2838-74CD-A965-046878349F90}"/>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2/3</a:t>
            </a:r>
            <a:r>
              <a:rPr lang="ja-JP" altLang="en-US" sz="2400">
                <a:solidFill>
                  <a:schemeClr val="tx1">
                    <a:lumMod val="75000"/>
                    <a:lumOff val="25000"/>
                  </a:schemeClr>
                </a:solidFill>
              </a:rPr>
              <a:t>）</a:t>
            </a:r>
          </a:p>
        </p:txBody>
      </p:sp>
      <p:pic>
        <p:nvPicPr>
          <p:cNvPr id="9" name="図 8">
            <a:extLst>
              <a:ext uri="{FF2B5EF4-FFF2-40B4-BE49-F238E27FC236}">
                <a16:creationId xmlns:a16="http://schemas.microsoft.com/office/drawing/2014/main" id="{08E708C0-1F1F-3CF2-19CD-85FC4260B2BD}"/>
              </a:ext>
            </a:extLst>
          </p:cNvPr>
          <p:cNvPicPr>
            <a:picLocks noChangeAspect="1"/>
          </p:cNvPicPr>
          <p:nvPr/>
        </p:nvPicPr>
        <p:blipFill>
          <a:blip r:embed="rId3"/>
          <a:stretch>
            <a:fillRect/>
          </a:stretch>
        </p:blipFill>
        <p:spPr>
          <a:xfrm>
            <a:off x="4312610" y="1446524"/>
            <a:ext cx="128687" cy="150135"/>
          </a:xfrm>
          <a:prstGeom prst="rect">
            <a:avLst/>
          </a:prstGeom>
        </p:spPr>
      </p:pic>
      <p:pic>
        <p:nvPicPr>
          <p:cNvPr id="6" name="図 5">
            <a:extLst>
              <a:ext uri="{FF2B5EF4-FFF2-40B4-BE49-F238E27FC236}">
                <a16:creationId xmlns:a16="http://schemas.microsoft.com/office/drawing/2014/main" id="{74C8E76A-67CE-93A2-10F7-7A825ED21FBC}"/>
              </a:ext>
            </a:extLst>
          </p:cNvPr>
          <p:cNvPicPr>
            <a:picLocks noChangeAspect="1"/>
          </p:cNvPicPr>
          <p:nvPr/>
        </p:nvPicPr>
        <p:blipFill>
          <a:blip r:embed="rId3"/>
          <a:stretch>
            <a:fillRect/>
          </a:stretch>
        </p:blipFill>
        <p:spPr>
          <a:xfrm>
            <a:off x="3845569" y="2770080"/>
            <a:ext cx="152400" cy="177800"/>
          </a:xfrm>
          <a:prstGeom prst="rect">
            <a:avLst/>
          </a:prstGeom>
        </p:spPr>
      </p:pic>
      <p:pic>
        <p:nvPicPr>
          <p:cNvPr id="16" name="図 15">
            <a:extLst>
              <a:ext uri="{FF2B5EF4-FFF2-40B4-BE49-F238E27FC236}">
                <a16:creationId xmlns:a16="http://schemas.microsoft.com/office/drawing/2014/main" id="{6FA2BF7F-B33E-D2A3-8FE0-23343CB4BCF1}"/>
              </a:ext>
            </a:extLst>
          </p:cNvPr>
          <p:cNvPicPr>
            <a:picLocks noChangeAspect="1"/>
          </p:cNvPicPr>
          <p:nvPr/>
        </p:nvPicPr>
        <p:blipFill>
          <a:blip r:embed="rId4"/>
          <a:stretch>
            <a:fillRect/>
          </a:stretch>
        </p:blipFill>
        <p:spPr>
          <a:xfrm>
            <a:off x="1530074" y="3153639"/>
            <a:ext cx="1521834" cy="177646"/>
          </a:xfrm>
          <a:prstGeom prst="rect">
            <a:avLst/>
          </a:prstGeom>
        </p:spPr>
      </p:pic>
      <p:pic>
        <p:nvPicPr>
          <p:cNvPr id="17" name="図 16">
            <a:extLst>
              <a:ext uri="{FF2B5EF4-FFF2-40B4-BE49-F238E27FC236}">
                <a16:creationId xmlns:a16="http://schemas.microsoft.com/office/drawing/2014/main" id="{52A43097-B948-FAD6-7EB9-46B4F8482D91}"/>
              </a:ext>
            </a:extLst>
          </p:cNvPr>
          <p:cNvPicPr>
            <a:picLocks noChangeAspect="1"/>
          </p:cNvPicPr>
          <p:nvPr/>
        </p:nvPicPr>
        <p:blipFill>
          <a:blip r:embed="rId5"/>
          <a:stretch>
            <a:fillRect/>
          </a:stretch>
        </p:blipFill>
        <p:spPr>
          <a:xfrm>
            <a:off x="3189114" y="2748164"/>
            <a:ext cx="273050" cy="190500"/>
          </a:xfrm>
          <a:prstGeom prst="rect">
            <a:avLst/>
          </a:prstGeom>
        </p:spPr>
      </p:pic>
      <p:pic>
        <p:nvPicPr>
          <p:cNvPr id="18" name="図 17">
            <a:extLst>
              <a:ext uri="{FF2B5EF4-FFF2-40B4-BE49-F238E27FC236}">
                <a16:creationId xmlns:a16="http://schemas.microsoft.com/office/drawing/2014/main" id="{53155B48-E0A5-F6E4-EB65-6BCABF6E1D40}"/>
              </a:ext>
            </a:extLst>
          </p:cNvPr>
          <p:cNvPicPr>
            <a:picLocks noChangeAspect="1"/>
          </p:cNvPicPr>
          <p:nvPr/>
        </p:nvPicPr>
        <p:blipFill>
          <a:blip r:embed="rId6"/>
          <a:stretch>
            <a:fillRect/>
          </a:stretch>
        </p:blipFill>
        <p:spPr>
          <a:xfrm>
            <a:off x="5063396" y="2741823"/>
            <a:ext cx="1918854" cy="234315"/>
          </a:xfrm>
          <a:prstGeom prst="rect">
            <a:avLst/>
          </a:prstGeom>
        </p:spPr>
      </p:pic>
      <p:pic>
        <p:nvPicPr>
          <p:cNvPr id="19" name="図 18">
            <a:extLst>
              <a:ext uri="{FF2B5EF4-FFF2-40B4-BE49-F238E27FC236}">
                <a16:creationId xmlns:a16="http://schemas.microsoft.com/office/drawing/2014/main" id="{0C74C0D2-D6DC-DC39-1FE2-7AC487427BF7}"/>
              </a:ext>
            </a:extLst>
          </p:cNvPr>
          <p:cNvPicPr>
            <a:picLocks noChangeAspect="1"/>
          </p:cNvPicPr>
          <p:nvPr/>
        </p:nvPicPr>
        <p:blipFill>
          <a:blip r:embed="rId7"/>
          <a:stretch>
            <a:fillRect/>
          </a:stretch>
        </p:blipFill>
        <p:spPr>
          <a:xfrm>
            <a:off x="2433336" y="4048737"/>
            <a:ext cx="1166668" cy="521776"/>
          </a:xfrm>
          <a:prstGeom prst="rect">
            <a:avLst/>
          </a:prstGeom>
        </p:spPr>
      </p:pic>
      <p:pic>
        <p:nvPicPr>
          <p:cNvPr id="24" name="図 23">
            <a:extLst>
              <a:ext uri="{FF2B5EF4-FFF2-40B4-BE49-F238E27FC236}">
                <a16:creationId xmlns:a16="http://schemas.microsoft.com/office/drawing/2014/main" id="{B3A24648-75A0-64DD-0941-481FD2902FDE}"/>
              </a:ext>
            </a:extLst>
          </p:cNvPr>
          <p:cNvPicPr>
            <a:picLocks noChangeAspect="1"/>
          </p:cNvPicPr>
          <p:nvPr/>
        </p:nvPicPr>
        <p:blipFill>
          <a:blip r:embed="rId8"/>
          <a:stretch>
            <a:fillRect/>
          </a:stretch>
        </p:blipFill>
        <p:spPr>
          <a:xfrm>
            <a:off x="3600004" y="4425322"/>
            <a:ext cx="2211858" cy="1972307"/>
          </a:xfrm>
          <a:prstGeom prst="rect">
            <a:avLst/>
          </a:prstGeom>
        </p:spPr>
      </p:pic>
      <p:sp>
        <p:nvSpPr>
          <p:cNvPr id="25" name="テキスト ボックス 24">
            <a:extLst>
              <a:ext uri="{FF2B5EF4-FFF2-40B4-BE49-F238E27FC236}">
                <a16:creationId xmlns:a16="http://schemas.microsoft.com/office/drawing/2014/main" id="{143F5888-8978-75F1-9984-504D7344321A}"/>
              </a:ext>
            </a:extLst>
          </p:cNvPr>
          <p:cNvSpPr txBox="1"/>
          <p:nvPr/>
        </p:nvSpPr>
        <p:spPr>
          <a:xfrm>
            <a:off x="4113246" y="6369636"/>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26" name="図 25">
            <a:extLst>
              <a:ext uri="{FF2B5EF4-FFF2-40B4-BE49-F238E27FC236}">
                <a16:creationId xmlns:a16="http://schemas.microsoft.com/office/drawing/2014/main" id="{A6C87B8D-75CB-0583-F6CD-C66BB22CD0FF}"/>
              </a:ext>
            </a:extLst>
          </p:cNvPr>
          <p:cNvPicPr>
            <a:picLocks noChangeAspect="1"/>
          </p:cNvPicPr>
          <p:nvPr/>
        </p:nvPicPr>
        <p:blipFill>
          <a:blip r:embed="rId5"/>
          <a:stretch>
            <a:fillRect/>
          </a:stretch>
        </p:blipFill>
        <p:spPr>
          <a:xfrm>
            <a:off x="5138098" y="2385453"/>
            <a:ext cx="273050" cy="190500"/>
          </a:xfrm>
          <a:prstGeom prst="rect">
            <a:avLst/>
          </a:prstGeom>
        </p:spPr>
      </p:pic>
      <p:pic>
        <p:nvPicPr>
          <p:cNvPr id="8" name="図 7">
            <a:extLst>
              <a:ext uri="{FF2B5EF4-FFF2-40B4-BE49-F238E27FC236}">
                <a16:creationId xmlns:a16="http://schemas.microsoft.com/office/drawing/2014/main" id="{72C9BA76-23FC-61E6-5AFF-414984EEC19A}"/>
              </a:ext>
            </a:extLst>
          </p:cNvPr>
          <p:cNvPicPr>
            <a:picLocks noChangeAspect="1"/>
          </p:cNvPicPr>
          <p:nvPr/>
        </p:nvPicPr>
        <p:blipFill>
          <a:blip r:embed="rId9"/>
          <a:stretch>
            <a:fillRect/>
          </a:stretch>
        </p:blipFill>
        <p:spPr>
          <a:xfrm>
            <a:off x="3583406" y="3483142"/>
            <a:ext cx="414564" cy="213040"/>
          </a:xfrm>
          <a:prstGeom prst="rect">
            <a:avLst/>
          </a:prstGeom>
        </p:spPr>
      </p:pic>
      <p:pic>
        <p:nvPicPr>
          <p:cNvPr id="12" name="図 11">
            <a:extLst>
              <a:ext uri="{FF2B5EF4-FFF2-40B4-BE49-F238E27FC236}">
                <a16:creationId xmlns:a16="http://schemas.microsoft.com/office/drawing/2014/main" id="{72EBDB00-4F86-EEB6-9CA7-8C1432B47327}"/>
              </a:ext>
            </a:extLst>
          </p:cNvPr>
          <p:cNvPicPr>
            <a:picLocks noChangeAspect="1"/>
          </p:cNvPicPr>
          <p:nvPr/>
        </p:nvPicPr>
        <p:blipFill>
          <a:blip r:embed="rId10"/>
          <a:stretch>
            <a:fillRect/>
          </a:stretch>
        </p:blipFill>
        <p:spPr>
          <a:xfrm>
            <a:off x="5423520" y="1771730"/>
            <a:ext cx="685800" cy="234950"/>
          </a:xfrm>
          <a:prstGeom prst="rect">
            <a:avLst/>
          </a:prstGeom>
        </p:spPr>
      </p:pic>
      <p:sp>
        <p:nvSpPr>
          <p:cNvPr id="3" name="スライド番号プレースホルダー 2">
            <a:extLst>
              <a:ext uri="{FF2B5EF4-FFF2-40B4-BE49-F238E27FC236}">
                <a16:creationId xmlns:a16="http://schemas.microsoft.com/office/drawing/2014/main" id="{F90BA880-9D0E-A07B-AB35-D98D8F32B808}"/>
              </a:ext>
            </a:extLst>
          </p:cNvPr>
          <p:cNvSpPr>
            <a:spLocks noGrp="1"/>
          </p:cNvSpPr>
          <p:nvPr>
            <p:ph type="sldNum" sz="quarter" idx="12"/>
          </p:nvPr>
        </p:nvSpPr>
        <p:spPr/>
        <p:txBody>
          <a:bodyPr/>
          <a:lstStyle/>
          <a:p>
            <a:fld id="{48F63A3B-78C7-47BE-AE5E-E10140E04643}" type="slidenum">
              <a:rPr lang="en-US" smtClean="0"/>
              <a:pPr/>
              <a:t>14</a:t>
            </a:fld>
            <a:r>
              <a:rPr lang="en-US"/>
              <a:t>/26</a:t>
            </a:r>
            <a:endParaRPr lang="en-US" dirty="0"/>
          </a:p>
        </p:txBody>
      </p:sp>
      <p:pic>
        <p:nvPicPr>
          <p:cNvPr id="13" name="図 12">
            <a:extLst>
              <a:ext uri="{FF2B5EF4-FFF2-40B4-BE49-F238E27FC236}">
                <a16:creationId xmlns:a16="http://schemas.microsoft.com/office/drawing/2014/main" id="{766D6F0B-6D0C-91C5-A5BD-4B39E5117EB3}"/>
              </a:ext>
            </a:extLst>
          </p:cNvPr>
          <p:cNvPicPr>
            <a:picLocks noChangeAspect="1"/>
          </p:cNvPicPr>
          <p:nvPr/>
        </p:nvPicPr>
        <p:blipFill>
          <a:blip r:embed="rId11"/>
          <a:stretch>
            <a:fillRect/>
          </a:stretch>
        </p:blipFill>
        <p:spPr>
          <a:xfrm>
            <a:off x="5766420" y="2292860"/>
            <a:ext cx="5312676" cy="3837321"/>
          </a:xfrm>
          <a:prstGeom prst="rect">
            <a:avLst/>
          </a:prstGeom>
        </p:spPr>
      </p:pic>
      <p:sp>
        <p:nvSpPr>
          <p:cNvPr id="4" name="テキスト ボックス 3">
            <a:extLst>
              <a:ext uri="{FF2B5EF4-FFF2-40B4-BE49-F238E27FC236}">
                <a16:creationId xmlns:a16="http://schemas.microsoft.com/office/drawing/2014/main" id="{D7A7EA83-D9A1-CC2E-D3A4-B569E181B3DC}"/>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2"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47229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a:extLst>
              <a:ext uri="{FF2B5EF4-FFF2-40B4-BE49-F238E27FC236}">
                <a16:creationId xmlns:a16="http://schemas.microsoft.com/office/drawing/2014/main" id="{ACB90318-5182-9F31-197E-895AEF18DA2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293963" y="67622"/>
            <a:ext cx="8745387"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計算目標</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838201" y="1242646"/>
            <a:ext cx="105156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・計算する目標</a:t>
            </a:r>
            <a:endParaRPr lang="en-US" altLang="ja-JP" sz="1800" dirty="0"/>
          </a:p>
          <a:p>
            <a:pPr marL="342900" lvl="1" indent="0" eaLnBrk="0">
              <a:lnSpc>
                <a:spcPct val="150000"/>
              </a:lnSpc>
              <a:spcBef>
                <a:spcPts val="0"/>
              </a:spcBef>
              <a:buNone/>
            </a:pPr>
            <a:r>
              <a:rPr lang="ja-JP" altLang="en-US">
                <a:solidFill>
                  <a:schemeClr val="accent5">
                    <a:lumMod val="75000"/>
                  </a:schemeClr>
                </a:solidFill>
              </a:rPr>
              <a:t>　座標における降着円盤上のある点　　　　　　から放たれた光がスクリーンに到達する</a:t>
            </a:r>
            <a:endParaRPr lang="en-US" altLang="ja-JP" dirty="0">
              <a:solidFill>
                <a:schemeClr val="accent5">
                  <a:lumMod val="75000"/>
                </a:schemeClr>
              </a:solidFill>
            </a:endParaRPr>
          </a:p>
          <a:p>
            <a:pPr marL="342900" lvl="1" indent="0" eaLnBrk="0">
              <a:lnSpc>
                <a:spcPct val="150000"/>
              </a:lnSpc>
              <a:spcBef>
                <a:spcPts val="0"/>
              </a:spcBef>
              <a:buNone/>
            </a:pPr>
            <a:r>
              <a:rPr lang="ja-JP" altLang="en-US">
                <a:solidFill>
                  <a:schemeClr val="accent5">
                    <a:lumMod val="75000"/>
                  </a:schemeClr>
                </a:solidFill>
              </a:rPr>
              <a:t>　　座標上の位置　　　　を計算する。</a:t>
            </a:r>
            <a:endParaRPr lang="en-US" altLang="ja-JP" dirty="0">
              <a:solidFill>
                <a:schemeClr val="accent5">
                  <a:lumMod val="75000"/>
                </a:schemeClr>
              </a:solidFill>
            </a:endParaRPr>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赤と青の球面三角形は後の計算で用いる。</a:t>
            </a:r>
            <a:endParaRPr lang="en-US" altLang="ja-JP" sz="1800" dirty="0"/>
          </a:p>
          <a:p>
            <a:pPr marL="0" indent="0" eaLnBrk="0">
              <a:lnSpc>
                <a:spcPct val="150000"/>
              </a:lnSpc>
              <a:spcBef>
                <a:spcPts val="0"/>
              </a:spcBef>
              <a:buNone/>
            </a:pPr>
            <a:r>
              <a:rPr lang="ja-JP" altLang="en-US" sz="1800"/>
              <a:t>　は厳密に衝突係数と一致する。</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3"/>
          <a:stretch>
            <a:fillRect/>
          </a:stretch>
        </p:blipFill>
        <p:spPr>
          <a:xfrm>
            <a:off x="1293963" y="1838332"/>
            <a:ext cx="158302" cy="184686"/>
          </a:xfrm>
          <a:prstGeom prst="rect">
            <a:avLst/>
          </a:prstGeom>
        </p:spPr>
      </p:pic>
      <p:pic>
        <p:nvPicPr>
          <p:cNvPr id="15" name="図 14">
            <a:extLst>
              <a:ext uri="{FF2B5EF4-FFF2-40B4-BE49-F238E27FC236}">
                <a16:creationId xmlns:a16="http://schemas.microsoft.com/office/drawing/2014/main" id="{37BED976-74B9-C823-BFA9-BF4AD571F290}"/>
              </a:ext>
            </a:extLst>
          </p:cNvPr>
          <p:cNvPicPr>
            <a:picLocks noChangeAspect="1"/>
          </p:cNvPicPr>
          <p:nvPr/>
        </p:nvPicPr>
        <p:blipFill>
          <a:blip r:embed="rId4"/>
          <a:stretch>
            <a:fillRect/>
          </a:stretch>
        </p:blipFill>
        <p:spPr>
          <a:xfrm>
            <a:off x="964124" y="3223262"/>
            <a:ext cx="110782" cy="205738"/>
          </a:xfrm>
          <a:prstGeom prst="rect">
            <a:avLst/>
          </a:prstGeom>
        </p:spPr>
      </p:pic>
      <p:pic>
        <p:nvPicPr>
          <p:cNvPr id="12" name="図 11">
            <a:extLst>
              <a:ext uri="{FF2B5EF4-FFF2-40B4-BE49-F238E27FC236}">
                <a16:creationId xmlns:a16="http://schemas.microsoft.com/office/drawing/2014/main" id="{DBD911BC-C793-1503-6563-643E541386B7}"/>
              </a:ext>
            </a:extLst>
          </p:cNvPr>
          <p:cNvPicPr>
            <a:picLocks noChangeAspect="1"/>
          </p:cNvPicPr>
          <p:nvPr/>
        </p:nvPicPr>
        <p:blipFill>
          <a:blip r:embed="rId5"/>
          <a:stretch>
            <a:fillRect/>
          </a:stretch>
        </p:blipFill>
        <p:spPr>
          <a:xfrm>
            <a:off x="1313331" y="2242192"/>
            <a:ext cx="277867" cy="193861"/>
          </a:xfrm>
          <a:prstGeom prst="rect">
            <a:avLst/>
          </a:prstGeom>
        </p:spPr>
      </p:pic>
      <p:pic>
        <p:nvPicPr>
          <p:cNvPr id="21" name="図 20">
            <a:extLst>
              <a:ext uri="{FF2B5EF4-FFF2-40B4-BE49-F238E27FC236}">
                <a16:creationId xmlns:a16="http://schemas.microsoft.com/office/drawing/2014/main" id="{A14383C3-6716-5E06-95A7-7D0F70786D8D}"/>
              </a:ext>
            </a:extLst>
          </p:cNvPr>
          <p:cNvPicPr>
            <a:picLocks noChangeAspect="1"/>
          </p:cNvPicPr>
          <p:nvPr/>
        </p:nvPicPr>
        <p:blipFill>
          <a:blip r:embed="rId6"/>
          <a:stretch>
            <a:fillRect/>
          </a:stretch>
        </p:blipFill>
        <p:spPr>
          <a:xfrm>
            <a:off x="2933035" y="4236509"/>
            <a:ext cx="2211858" cy="1972307"/>
          </a:xfrm>
          <a:prstGeom prst="rect">
            <a:avLst/>
          </a:prstGeom>
        </p:spPr>
      </p:pic>
      <p:sp>
        <p:nvSpPr>
          <p:cNvPr id="22" name="テキスト ボックス 21">
            <a:extLst>
              <a:ext uri="{FF2B5EF4-FFF2-40B4-BE49-F238E27FC236}">
                <a16:creationId xmlns:a16="http://schemas.microsoft.com/office/drawing/2014/main" id="{39483333-C386-4C85-E956-F2E83DAE9317}"/>
              </a:ext>
            </a:extLst>
          </p:cNvPr>
          <p:cNvSpPr txBox="1"/>
          <p:nvPr/>
        </p:nvSpPr>
        <p:spPr>
          <a:xfrm>
            <a:off x="3440944" y="6183669"/>
            <a:ext cx="1590569" cy="307777"/>
          </a:xfrm>
          <a:prstGeom prst="rect">
            <a:avLst/>
          </a:prstGeom>
          <a:noFill/>
        </p:spPr>
        <p:txBody>
          <a:bodyPr wrap="square" rtlCol="0">
            <a:spAutoFit/>
          </a:bodyPr>
          <a:lstStyle/>
          <a:p>
            <a:r>
              <a:rPr kumimoji="1" lang="ja-JP" altLang="en-US" sz="1400">
                <a:latin typeface="Hiragino Kaku Gothic Std W8" panose="020B0800000000000000" pitchFamily="34" charset="-128"/>
                <a:ea typeface="Hiragino Kaku Gothic Std W8" panose="020B0800000000000000" pitchFamily="34" charset="-128"/>
              </a:rPr>
              <a:t>スクリーン座標</a:t>
            </a:r>
          </a:p>
        </p:txBody>
      </p:sp>
      <p:pic>
        <p:nvPicPr>
          <p:cNvPr id="6" name="図 5">
            <a:extLst>
              <a:ext uri="{FF2B5EF4-FFF2-40B4-BE49-F238E27FC236}">
                <a16:creationId xmlns:a16="http://schemas.microsoft.com/office/drawing/2014/main" id="{C2500C37-8308-CA0E-6B7F-2D4B55002527}"/>
              </a:ext>
            </a:extLst>
          </p:cNvPr>
          <p:cNvPicPr>
            <a:picLocks noChangeAspect="1"/>
          </p:cNvPicPr>
          <p:nvPr/>
        </p:nvPicPr>
        <p:blipFill>
          <a:blip r:embed="rId7"/>
          <a:stretch>
            <a:fillRect/>
          </a:stretch>
        </p:blipFill>
        <p:spPr>
          <a:xfrm>
            <a:off x="5109061" y="1736724"/>
            <a:ext cx="1044373" cy="437331"/>
          </a:xfrm>
          <a:prstGeom prst="rect">
            <a:avLst/>
          </a:prstGeom>
        </p:spPr>
      </p:pic>
      <p:pic>
        <p:nvPicPr>
          <p:cNvPr id="7" name="図 6">
            <a:extLst>
              <a:ext uri="{FF2B5EF4-FFF2-40B4-BE49-F238E27FC236}">
                <a16:creationId xmlns:a16="http://schemas.microsoft.com/office/drawing/2014/main" id="{845DC533-1CC1-8364-5C85-B1AB1DAA1955}"/>
              </a:ext>
            </a:extLst>
          </p:cNvPr>
          <p:cNvPicPr>
            <a:picLocks noChangeAspect="1"/>
          </p:cNvPicPr>
          <p:nvPr/>
        </p:nvPicPr>
        <p:blipFill>
          <a:blip r:embed="rId8"/>
          <a:stretch>
            <a:fillRect/>
          </a:stretch>
        </p:blipFill>
        <p:spPr>
          <a:xfrm>
            <a:off x="3255649" y="2226815"/>
            <a:ext cx="641350" cy="234950"/>
          </a:xfrm>
          <a:prstGeom prst="rect">
            <a:avLst/>
          </a:prstGeom>
        </p:spPr>
      </p:pic>
      <p:sp>
        <p:nvSpPr>
          <p:cNvPr id="9" name="スライド番号プレースホルダー 8">
            <a:extLst>
              <a:ext uri="{FF2B5EF4-FFF2-40B4-BE49-F238E27FC236}">
                <a16:creationId xmlns:a16="http://schemas.microsoft.com/office/drawing/2014/main" id="{020BA338-748A-46E7-52A5-6D979D2A0D11}"/>
              </a:ext>
            </a:extLst>
          </p:cNvPr>
          <p:cNvSpPr>
            <a:spLocks noGrp="1"/>
          </p:cNvSpPr>
          <p:nvPr>
            <p:ph type="sldNum" sz="quarter" idx="12"/>
          </p:nvPr>
        </p:nvSpPr>
        <p:spPr/>
        <p:txBody>
          <a:bodyPr/>
          <a:lstStyle/>
          <a:p>
            <a:fld id="{48F63A3B-78C7-47BE-AE5E-E10140E04643}" type="slidenum">
              <a:rPr lang="en-US" smtClean="0"/>
              <a:pPr/>
              <a:t>15</a:t>
            </a:fld>
            <a:r>
              <a:rPr lang="en-US"/>
              <a:t>/26</a:t>
            </a:r>
            <a:endParaRPr lang="en-US" dirty="0"/>
          </a:p>
        </p:txBody>
      </p:sp>
      <p:pic>
        <p:nvPicPr>
          <p:cNvPr id="13" name="図 12">
            <a:extLst>
              <a:ext uri="{FF2B5EF4-FFF2-40B4-BE49-F238E27FC236}">
                <a16:creationId xmlns:a16="http://schemas.microsoft.com/office/drawing/2014/main" id="{E20F1445-0E7E-E7C6-567B-207FFB4A6AD9}"/>
              </a:ext>
            </a:extLst>
          </p:cNvPr>
          <p:cNvPicPr>
            <a:picLocks noChangeAspect="1"/>
          </p:cNvPicPr>
          <p:nvPr/>
        </p:nvPicPr>
        <p:blipFill>
          <a:blip r:embed="rId9"/>
          <a:stretch>
            <a:fillRect/>
          </a:stretch>
        </p:blipFill>
        <p:spPr>
          <a:xfrm>
            <a:off x="5437166" y="2481227"/>
            <a:ext cx="5404460" cy="3824044"/>
          </a:xfrm>
          <a:prstGeom prst="rect">
            <a:avLst/>
          </a:prstGeom>
        </p:spPr>
      </p:pic>
      <p:sp>
        <p:nvSpPr>
          <p:cNvPr id="4" name="テキスト ボックス 3">
            <a:extLst>
              <a:ext uri="{FF2B5EF4-FFF2-40B4-BE49-F238E27FC236}">
                <a16:creationId xmlns:a16="http://schemas.microsoft.com/office/drawing/2014/main" id="{9EB35AC7-B058-82FF-F45F-4A70DDB556E6}"/>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445620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CF722DBF-059C-A5D9-D30B-D087641DAA41}"/>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384842" y="67622"/>
            <a:ext cx="8654508" cy="984738"/>
          </a:xfrm>
        </p:spPr>
        <p:txBody>
          <a:bodyPr>
            <a:normAutofit/>
          </a:bodyPr>
          <a:lstStyle/>
          <a:p>
            <a:r>
              <a:rPr lang="ja-JP" altLang="en-US"/>
              <a:t>具体的な計算の</a:t>
            </a:r>
            <a:r>
              <a:rPr kumimoji="1" lang="ja-JP" altLang="en-US">
                <a:latin typeface="Hiragino Kaku Gothic Std W8" panose="020B0800000000000000" pitchFamily="34" charset="-128"/>
                <a:ea typeface="Hiragino Kaku Gothic Std W8" panose="020B0800000000000000" pitchFamily="34" charset="-128"/>
              </a:rPr>
              <a:t>流れ</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1272746" y="1383958"/>
            <a:ext cx="956413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光がスクリーンに届くまでに</a:t>
            </a:r>
            <a:r>
              <a:rPr lang="en-US" altLang="ja-JP" sz="1800" dirty="0"/>
              <a:t>BH</a:t>
            </a:r>
            <a:r>
              <a:rPr lang="ja-JP" altLang="en-US" sz="1800"/>
              <a:t>を回る角度　　とおく。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を求める方法</a:t>
            </a:r>
            <a:endParaRPr lang="en-US" altLang="ja-JP" sz="1800" dirty="0"/>
          </a:p>
          <a:p>
            <a:pPr marL="0" indent="0" eaLnBrk="0">
              <a:lnSpc>
                <a:spcPct val="150000"/>
              </a:lnSpc>
              <a:spcBef>
                <a:spcPts val="0"/>
              </a:spcBef>
              <a:buNone/>
            </a:pPr>
            <a:r>
              <a:rPr lang="ja-JP" altLang="en-US" sz="1800">
                <a:solidFill>
                  <a:srgbClr val="0070C0"/>
                </a:solidFill>
              </a:rPr>
              <a:t>　幾何的な関係から　を用いて表される</a:t>
            </a:r>
            <a:endParaRPr lang="en-US" altLang="ja-JP" sz="1800" dirty="0">
              <a:solidFill>
                <a:srgbClr val="0070C0"/>
              </a:solidFill>
            </a:endParaRPr>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を求める方法</a:t>
            </a:r>
            <a:endParaRPr lang="en-US" altLang="ja-JP" sz="1800" dirty="0"/>
          </a:p>
          <a:p>
            <a:pPr marL="0" indent="0" eaLnBrk="0">
              <a:lnSpc>
                <a:spcPct val="150000"/>
              </a:lnSpc>
              <a:spcBef>
                <a:spcPts val="0"/>
              </a:spcBef>
              <a:buNone/>
            </a:pPr>
            <a:r>
              <a:rPr lang="ja-JP" altLang="en-US" sz="1800"/>
              <a:t>　</a:t>
            </a:r>
            <a:r>
              <a:rPr lang="en-US" altLang="ja-JP" sz="1800" dirty="0">
                <a:solidFill>
                  <a:srgbClr val="C00000"/>
                </a:solidFill>
              </a:rPr>
              <a:t>1)</a:t>
            </a:r>
            <a:r>
              <a:rPr lang="ja-JP" altLang="en-US" sz="1800">
                <a:solidFill>
                  <a:srgbClr val="C00000"/>
                </a:solidFill>
              </a:rPr>
              <a:t>　積分によって　　を　で表す</a:t>
            </a:r>
            <a:endParaRPr lang="en-US" altLang="ja-JP" sz="1800" dirty="0">
              <a:solidFill>
                <a:srgbClr val="C00000"/>
              </a:solidFill>
            </a:endParaRPr>
          </a:p>
          <a:p>
            <a:pPr marL="0" indent="0" eaLnBrk="0">
              <a:lnSpc>
                <a:spcPct val="150000"/>
              </a:lnSpc>
              <a:spcBef>
                <a:spcPts val="0"/>
              </a:spcBef>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　で表す</a:t>
            </a:r>
            <a:endParaRPr lang="en-US" altLang="ja-JP" sz="1800" dirty="0">
              <a:solidFill>
                <a:srgbClr val="C00000"/>
              </a:solidFill>
            </a:endParaRPr>
          </a:p>
          <a:p>
            <a:pPr marL="0" indent="0" eaLnBrk="0">
              <a:lnSpc>
                <a:spcPct val="150000"/>
              </a:lnSpc>
              <a:spcBef>
                <a:spcPts val="0"/>
              </a:spcBef>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を　について解くことで一意に決まる</a:t>
            </a:r>
            <a:endParaRPr lang="en-US" altLang="ja-JP" sz="1800" dirty="0">
              <a:solidFill>
                <a:srgbClr val="C00000"/>
              </a:solidFill>
            </a:endParaRPr>
          </a:p>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ja-JP" altLang="en-US" sz="1800"/>
              <a:t>スクリーンに写る像は　を媒介変数とした曲線となる</a:t>
            </a:r>
            <a:endParaRPr lang="en-US" altLang="ja-JP" sz="1800" dirty="0"/>
          </a:p>
          <a:p>
            <a:pPr marL="0" indent="0" eaLnBrk="0">
              <a:lnSpc>
                <a:spcPct val="150000"/>
              </a:lnSpc>
              <a:spcBef>
                <a:spcPts val="0"/>
              </a:spcBef>
              <a:buNone/>
            </a:pPr>
            <a:endParaRPr lang="en-US" altLang="ja-JP" sz="1800" dirty="0">
              <a:solidFill>
                <a:srgbClr val="C00000"/>
              </a:solidFill>
            </a:endParaRPr>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3551421" y="4010547"/>
            <a:ext cx="334449" cy="227425"/>
          </a:xfrm>
          <a:prstGeom prst="rect">
            <a:avLst/>
          </a:prstGeom>
        </p:spPr>
      </p:pic>
      <p:pic>
        <p:nvPicPr>
          <p:cNvPr id="17" name="図 16">
            <a:extLst>
              <a:ext uri="{FF2B5EF4-FFF2-40B4-BE49-F238E27FC236}">
                <a16:creationId xmlns:a16="http://schemas.microsoft.com/office/drawing/2014/main" id="{4FBAB462-A1EF-3225-93B1-A195EA2EE6A4}"/>
              </a:ext>
            </a:extLst>
          </p:cNvPr>
          <p:cNvPicPr>
            <a:picLocks noChangeAspect="1"/>
          </p:cNvPicPr>
          <p:nvPr/>
        </p:nvPicPr>
        <p:blipFill>
          <a:blip r:embed="rId4"/>
          <a:stretch>
            <a:fillRect/>
          </a:stretch>
        </p:blipFill>
        <p:spPr>
          <a:xfrm>
            <a:off x="6999914" y="1969134"/>
            <a:ext cx="3039436" cy="2854394"/>
          </a:xfrm>
          <a:prstGeom prst="rect">
            <a:avLst/>
          </a:prstGeom>
        </p:spPr>
      </p:pic>
      <p:pic>
        <p:nvPicPr>
          <p:cNvPr id="18" name="図 17">
            <a:extLst>
              <a:ext uri="{FF2B5EF4-FFF2-40B4-BE49-F238E27FC236}">
                <a16:creationId xmlns:a16="http://schemas.microsoft.com/office/drawing/2014/main" id="{AE70CAB1-F2A3-1EBC-3152-44B001A1450D}"/>
              </a:ext>
            </a:extLst>
          </p:cNvPr>
          <p:cNvPicPr>
            <a:picLocks noChangeAspect="1"/>
          </p:cNvPicPr>
          <p:nvPr/>
        </p:nvPicPr>
        <p:blipFill>
          <a:blip r:embed="rId5"/>
          <a:stretch>
            <a:fillRect/>
          </a:stretch>
        </p:blipFill>
        <p:spPr>
          <a:xfrm>
            <a:off x="7317721" y="5408704"/>
            <a:ext cx="1034797" cy="700577"/>
          </a:xfrm>
          <a:prstGeom prst="rect">
            <a:avLst/>
          </a:prstGeom>
        </p:spPr>
      </p:pic>
      <p:pic>
        <p:nvPicPr>
          <p:cNvPr id="12" name="図 11">
            <a:extLst>
              <a:ext uri="{FF2B5EF4-FFF2-40B4-BE49-F238E27FC236}">
                <a16:creationId xmlns:a16="http://schemas.microsoft.com/office/drawing/2014/main" id="{2A721AB3-905D-21CE-440A-D97ADC654FC7}"/>
              </a:ext>
            </a:extLst>
          </p:cNvPr>
          <p:cNvPicPr>
            <a:picLocks noChangeAspect="1"/>
          </p:cNvPicPr>
          <p:nvPr/>
        </p:nvPicPr>
        <p:blipFill>
          <a:blip r:embed="rId6"/>
          <a:stretch>
            <a:fillRect/>
          </a:stretch>
        </p:blipFill>
        <p:spPr>
          <a:xfrm>
            <a:off x="4219207" y="4025743"/>
            <a:ext cx="102398" cy="190166"/>
          </a:xfrm>
          <a:prstGeom prst="rect">
            <a:avLst/>
          </a:prstGeom>
        </p:spPr>
      </p:pic>
      <p:pic>
        <p:nvPicPr>
          <p:cNvPr id="13" name="図 12">
            <a:extLst>
              <a:ext uri="{FF2B5EF4-FFF2-40B4-BE49-F238E27FC236}">
                <a16:creationId xmlns:a16="http://schemas.microsoft.com/office/drawing/2014/main" id="{4ADDA07B-9835-7E9A-F364-045A0370DEEC}"/>
              </a:ext>
            </a:extLst>
          </p:cNvPr>
          <p:cNvPicPr>
            <a:picLocks noChangeAspect="1"/>
          </p:cNvPicPr>
          <p:nvPr/>
        </p:nvPicPr>
        <p:blipFill>
          <a:blip r:embed="rId7"/>
          <a:stretch>
            <a:fillRect/>
          </a:stretch>
        </p:blipFill>
        <p:spPr>
          <a:xfrm>
            <a:off x="3729919" y="4450378"/>
            <a:ext cx="155951" cy="194939"/>
          </a:xfrm>
          <a:prstGeom prst="rect">
            <a:avLst/>
          </a:prstGeom>
        </p:spPr>
      </p:pic>
      <p:pic>
        <p:nvPicPr>
          <p:cNvPr id="19" name="図 18">
            <a:extLst>
              <a:ext uri="{FF2B5EF4-FFF2-40B4-BE49-F238E27FC236}">
                <a16:creationId xmlns:a16="http://schemas.microsoft.com/office/drawing/2014/main" id="{C457E4FA-AED1-F372-FE76-C82B13BB299F}"/>
              </a:ext>
            </a:extLst>
          </p:cNvPr>
          <p:cNvPicPr>
            <a:picLocks noChangeAspect="1"/>
          </p:cNvPicPr>
          <p:nvPr/>
        </p:nvPicPr>
        <p:blipFill>
          <a:blip r:embed="rId3"/>
          <a:stretch>
            <a:fillRect/>
          </a:stretch>
        </p:blipFill>
        <p:spPr>
          <a:xfrm>
            <a:off x="5921505" y="1543155"/>
            <a:ext cx="326605" cy="222091"/>
          </a:xfrm>
          <a:prstGeom prst="rect">
            <a:avLst/>
          </a:prstGeom>
        </p:spPr>
      </p:pic>
      <p:pic>
        <p:nvPicPr>
          <p:cNvPr id="20" name="図 19">
            <a:extLst>
              <a:ext uri="{FF2B5EF4-FFF2-40B4-BE49-F238E27FC236}">
                <a16:creationId xmlns:a16="http://schemas.microsoft.com/office/drawing/2014/main" id="{F2AB8E13-5574-880B-8CE3-1F4D1465C01E}"/>
              </a:ext>
            </a:extLst>
          </p:cNvPr>
          <p:cNvPicPr>
            <a:picLocks noChangeAspect="1"/>
          </p:cNvPicPr>
          <p:nvPr/>
        </p:nvPicPr>
        <p:blipFill>
          <a:blip r:embed="rId7"/>
          <a:stretch>
            <a:fillRect/>
          </a:stretch>
        </p:blipFill>
        <p:spPr>
          <a:xfrm>
            <a:off x="3683533" y="5670250"/>
            <a:ext cx="155951" cy="194939"/>
          </a:xfrm>
          <a:prstGeom prst="rect">
            <a:avLst/>
          </a:prstGeom>
        </p:spPr>
      </p:pic>
      <p:pic>
        <p:nvPicPr>
          <p:cNvPr id="21" name="図 20">
            <a:extLst>
              <a:ext uri="{FF2B5EF4-FFF2-40B4-BE49-F238E27FC236}">
                <a16:creationId xmlns:a16="http://schemas.microsoft.com/office/drawing/2014/main" id="{63CD4772-DF45-A7C5-D3F9-0D11EFCD53D0}"/>
              </a:ext>
            </a:extLst>
          </p:cNvPr>
          <p:cNvPicPr>
            <a:picLocks noChangeAspect="1"/>
          </p:cNvPicPr>
          <p:nvPr/>
        </p:nvPicPr>
        <p:blipFill>
          <a:blip r:embed="rId6"/>
          <a:stretch>
            <a:fillRect/>
          </a:stretch>
        </p:blipFill>
        <p:spPr>
          <a:xfrm>
            <a:off x="1390299" y="3584138"/>
            <a:ext cx="116944" cy="217180"/>
          </a:xfrm>
          <a:prstGeom prst="rect">
            <a:avLst/>
          </a:prstGeom>
        </p:spPr>
      </p:pic>
      <p:pic>
        <p:nvPicPr>
          <p:cNvPr id="22" name="図 21">
            <a:extLst>
              <a:ext uri="{FF2B5EF4-FFF2-40B4-BE49-F238E27FC236}">
                <a16:creationId xmlns:a16="http://schemas.microsoft.com/office/drawing/2014/main" id="{549E8ABB-BBFA-BE17-0C6F-C02ADABD1157}"/>
              </a:ext>
            </a:extLst>
          </p:cNvPr>
          <p:cNvPicPr>
            <a:picLocks noChangeAspect="1"/>
          </p:cNvPicPr>
          <p:nvPr/>
        </p:nvPicPr>
        <p:blipFill>
          <a:blip r:embed="rId8"/>
          <a:stretch>
            <a:fillRect/>
          </a:stretch>
        </p:blipFill>
        <p:spPr>
          <a:xfrm>
            <a:off x="1384842" y="2376943"/>
            <a:ext cx="177074" cy="177074"/>
          </a:xfrm>
          <a:prstGeom prst="rect">
            <a:avLst/>
          </a:prstGeom>
        </p:spPr>
      </p:pic>
      <p:pic>
        <p:nvPicPr>
          <p:cNvPr id="8" name="図 7">
            <a:extLst>
              <a:ext uri="{FF2B5EF4-FFF2-40B4-BE49-F238E27FC236}">
                <a16:creationId xmlns:a16="http://schemas.microsoft.com/office/drawing/2014/main" id="{FDA36DE6-7972-6A5C-0D19-44F078A59004}"/>
              </a:ext>
            </a:extLst>
          </p:cNvPr>
          <p:cNvPicPr>
            <a:picLocks noChangeAspect="1"/>
          </p:cNvPicPr>
          <p:nvPr/>
        </p:nvPicPr>
        <p:blipFill>
          <a:blip r:embed="rId3"/>
          <a:stretch>
            <a:fillRect/>
          </a:stretch>
        </p:blipFill>
        <p:spPr>
          <a:xfrm>
            <a:off x="3078833" y="4417312"/>
            <a:ext cx="334449" cy="227425"/>
          </a:xfrm>
          <a:prstGeom prst="rect">
            <a:avLst/>
          </a:prstGeom>
        </p:spPr>
      </p:pic>
      <p:pic>
        <p:nvPicPr>
          <p:cNvPr id="9" name="図 8">
            <a:extLst>
              <a:ext uri="{FF2B5EF4-FFF2-40B4-BE49-F238E27FC236}">
                <a16:creationId xmlns:a16="http://schemas.microsoft.com/office/drawing/2014/main" id="{9AB409EB-F79E-0BA2-F062-059878688302}"/>
              </a:ext>
            </a:extLst>
          </p:cNvPr>
          <p:cNvPicPr>
            <a:picLocks noChangeAspect="1"/>
          </p:cNvPicPr>
          <p:nvPr/>
        </p:nvPicPr>
        <p:blipFill>
          <a:blip r:embed="rId3"/>
          <a:stretch>
            <a:fillRect/>
          </a:stretch>
        </p:blipFill>
        <p:spPr>
          <a:xfrm>
            <a:off x="3390273" y="4849598"/>
            <a:ext cx="334449" cy="227425"/>
          </a:xfrm>
          <a:prstGeom prst="rect">
            <a:avLst/>
          </a:prstGeom>
        </p:spPr>
      </p:pic>
      <p:pic>
        <p:nvPicPr>
          <p:cNvPr id="11" name="図 10">
            <a:extLst>
              <a:ext uri="{FF2B5EF4-FFF2-40B4-BE49-F238E27FC236}">
                <a16:creationId xmlns:a16="http://schemas.microsoft.com/office/drawing/2014/main" id="{E96AB06A-47DB-8622-B9DE-347A418144AE}"/>
              </a:ext>
            </a:extLst>
          </p:cNvPr>
          <p:cNvPicPr>
            <a:picLocks noChangeAspect="1"/>
          </p:cNvPicPr>
          <p:nvPr/>
        </p:nvPicPr>
        <p:blipFill>
          <a:blip r:embed="rId6"/>
          <a:stretch>
            <a:fillRect/>
          </a:stretch>
        </p:blipFill>
        <p:spPr>
          <a:xfrm>
            <a:off x="4116809" y="4849597"/>
            <a:ext cx="102398" cy="190166"/>
          </a:xfrm>
          <a:prstGeom prst="rect">
            <a:avLst/>
          </a:prstGeom>
        </p:spPr>
      </p:pic>
      <p:pic>
        <p:nvPicPr>
          <p:cNvPr id="7" name="図 6">
            <a:extLst>
              <a:ext uri="{FF2B5EF4-FFF2-40B4-BE49-F238E27FC236}">
                <a16:creationId xmlns:a16="http://schemas.microsoft.com/office/drawing/2014/main" id="{0B5E52F0-09A5-3971-52E3-CBD685EF7557}"/>
              </a:ext>
            </a:extLst>
          </p:cNvPr>
          <p:cNvPicPr>
            <a:picLocks noChangeAspect="1"/>
          </p:cNvPicPr>
          <p:nvPr/>
        </p:nvPicPr>
        <p:blipFill>
          <a:blip r:embed="rId7"/>
          <a:stretch>
            <a:fillRect/>
          </a:stretch>
        </p:blipFill>
        <p:spPr>
          <a:xfrm>
            <a:off x="3450835" y="2780754"/>
            <a:ext cx="155951" cy="194939"/>
          </a:xfrm>
          <a:prstGeom prst="rect">
            <a:avLst/>
          </a:prstGeom>
        </p:spPr>
      </p:pic>
      <p:sp>
        <p:nvSpPr>
          <p:cNvPr id="14" name="スライド番号プレースホルダー 13">
            <a:extLst>
              <a:ext uri="{FF2B5EF4-FFF2-40B4-BE49-F238E27FC236}">
                <a16:creationId xmlns:a16="http://schemas.microsoft.com/office/drawing/2014/main" id="{A053DDB7-A86A-20A6-D67A-479A560FFDF9}"/>
              </a:ext>
            </a:extLst>
          </p:cNvPr>
          <p:cNvSpPr>
            <a:spLocks noGrp="1"/>
          </p:cNvSpPr>
          <p:nvPr>
            <p:ph type="sldNum" sz="quarter" idx="12"/>
          </p:nvPr>
        </p:nvSpPr>
        <p:spPr/>
        <p:txBody>
          <a:bodyPr/>
          <a:lstStyle/>
          <a:p>
            <a:fld id="{48F63A3B-78C7-47BE-AE5E-E10140E04643}" type="slidenum">
              <a:rPr lang="en-US" smtClean="0"/>
              <a:pPr/>
              <a:t>16</a:t>
            </a:fld>
            <a:r>
              <a:rPr lang="en-US" dirty="0"/>
              <a:t>/26</a:t>
            </a:r>
          </a:p>
        </p:txBody>
      </p:sp>
      <p:sp>
        <p:nvSpPr>
          <p:cNvPr id="4" name="テキスト ボックス 3">
            <a:extLst>
              <a:ext uri="{FF2B5EF4-FFF2-40B4-BE49-F238E27FC236}">
                <a16:creationId xmlns:a16="http://schemas.microsoft.com/office/drawing/2014/main" id="{D6B38A3A-E0A0-3578-B624-33084FCDCEF0}"/>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69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5133F07C-7097-07F4-8791-F14D7FF7C6CE}"/>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1334529" y="1242646"/>
            <a:ext cx="9724767"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赤い球面三角形</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青い球面三角形</a:t>
            </a:r>
            <a:r>
              <a:rPr lang="ja-JP" altLang="en-US" sz="1800"/>
              <a:t>に注目すると</a:t>
            </a:r>
            <a:endParaRPr lang="en-US" altLang="ja-JP" sz="1800" dirty="0"/>
          </a:p>
          <a:p>
            <a:pPr marL="0" indent="0" eaLnBrk="0">
              <a:lnSpc>
                <a:spcPct val="150000"/>
              </a:lnSpc>
              <a:spcBef>
                <a:spcPts val="0"/>
              </a:spcBef>
              <a:buNone/>
            </a:pPr>
            <a:endParaRPr lang="en-US" altLang="ja-JP" sz="1800" dirty="0"/>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1458097" y="67622"/>
            <a:ext cx="8581254"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3"/>
          <a:stretch>
            <a:fillRect/>
          </a:stretch>
        </p:blipFill>
        <p:spPr>
          <a:xfrm>
            <a:off x="2874838" y="1687006"/>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4"/>
          <a:stretch>
            <a:fillRect/>
          </a:stretch>
        </p:blipFill>
        <p:spPr>
          <a:xfrm>
            <a:off x="2659390" y="3810045"/>
            <a:ext cx="6160636" cy="808620"/>
          </a:xfrm>
          <a:prstGeom prst="rect">
            <a:avLst/>
          </a:prstGeom>
        </p:spPr>
      </p:pic>
      <p:pic>
        <p:nvPicPr>
          <p:cNvPr id="4" name="図 3">
            <a:extLst>
              <a:ext uri="{FF2B5EF4-FFF2-40B4-BE49-F238E27FC236}">
                <a16:creationId xmlns:a16="http://schemas.microsoft.com/office/drawing/2014/main" id="{EB30ABD6-391F-678A-B3A7-48E79011AC94}"/>
              </a:ext>
            </a:extLst>
          </p:cNvPr>
          <p:cNvPicPr>
            <a:picLocks noChangeAspect="1"/>
          </p:cNvPicPr>
          <p:nvPr/>
        </p:nvPicPr>
        <p:blipFill>
          <a:blip r:embed="rId5"/>
          <a:stretch>
            <a:fillRect/>
          </a:stretch>
        </p:blipFill>
        <p:spPr>
          <a:xfrm>
            <a:off x="2694894" y="5239519"/>
            <a:ext cx="6515239" cy="1306313"/>
          </a:xfrm>
          <a:prstGeom prst="rect">
            <a:avLst/>
          </a:prstGeom>
        </p:spPr>
      </p:pic>
      <p:pic>
        <p:nvPicPr>
          <p:cNvPr id="6" name="図 5">
            <a:extLst>
              <a:ext uri="{FF2B5EF4-FFF2-40B4-BE49-F238E27FC236}">
                <a16:creationId xmlns:a16="http://schemas.microsoft.com/office/drawing/2014/main" id="{9222C54C-8B73-9261-3BED-2E235BB2062C}"/>
              </a:ext>
            </a:extLst>
          </p:cNvPr>
          <p:cNvPicPr>
            <a:picLocks noChangeAspect="1"/>
          </p:cNvPicPr>
          <p:nvPr/>
        </p:nvPicPr>
        <p:blipFill>
          <a:blip r:embed="rId6"/>
          <a:stretch>
            <a:fillRect/>
          </a:stretch>
        </p:blipFill>
        <p:spPr>
          <a:xfrm>
            <a:off x="4877196" y="1420082"/>
            <a:ext cx="3653084" cy="219585"/>
          </a:xfrm>
          <a:prstGeom prst="rect">
            <a:avLst/>
          </a:prstGeom>
        </p:spPr>
      </p:pic>
      <p:sp>
        <p:nvSpPr>
          <p:cNvPr id="7" name="スライド番号プレースホルダー 6">
            <a:extLst>
              <a:ext uri="{FF2B5EF4-FFF2-40B4-BE49-F238E27FC236}">
                <a16:creationId xmlns:a16="http://schemas.microsoft.com/office/drawing/2014/main" id="{4BDFD2D0-614F-7C6B-75E2-B6B0477D1045}"/>
              </a:ext>
            </a:extLst>
          </p:cNvPr>
          <p:cNvSpPr>
            <a:spLocks noGrp="1"/>
          </p:cNvSpPr>
          <p:nvPr>
            <p:ph type="sldNum" sz="quarter" idx="12"/>
          </p:nvPr>
        </p:nvSpPr>
        <p:spPr/>
        <p:txBody>
          <a:bodyPr/>
          <a:lstStyle/>
          <a:p>
            <a:fld id="{48F63A3B-78C7-47BE-AE5E-E10140E04643}" type="slidenum">
              <a:rPr lang="en-US" smtClean="0"/>
              <a:pPr/>
              <a:t>17</a:t>
            </a:fld>
            <a:r>
              <a:rPr lang="en-US"/>
              <a:t>/26</a:t>
            </a:r>
            <a:endParaRPr lang="en-US" dirty="0"/>
          </a:p>
        </p:txBody>
      </p:sp>
      <p:sp>
        <p:nvSpPr>
          <p:cNvPr id="11" name="テキスト ボックス 10">
            <a:extLst>
              <a:ext uri="{FF2B5EF4-FFF2-40B4-BE49-F238E27FC236}">
                <a16:creationId xmlns:a16="http://schemas.microsoft.com/office/drawing/2014/main" id="{FCA58A92-344A-CF30-EEB5-BDE9A767CA5F}"/>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14" name="図 13">
            <a:extLst>
              <a:ext uri="{FF2B5EF4-FFF2-40B4-BE49-F238E27FC236}">
                <a16:creationId xmlns:a16="http://schemas.microsoft.com/office/drawing/2014/main" id="{FC687FC1-AB38-8000-140A-14958F7A6B7B}"/>
              </a:ext>
            </a:extLst>
          </p:cNvPr>
          <p:cNvPicPr>
            <a:picLocks noChangeAspect="1"/>
          </p:cNvPicPr>
          <p:nvPr/>
        </p:nvPicPr>
        <p:blipFill>
          <a:blip r:embed="rId8"/>
          <a:stretch>
            <a:fillRect/>
          </a:stretch>
        </p:blipFill>
        <p:spPr>
          <a:xfrm>
            <a:off x="5097485" y="1597910"/>
            <a:ext cx="2198853" cy="2364311"/>
          </a:xfrm>
          <a:prstGeom prst="rect">
            <a:avLst/>
          </a:prstGeom>
        </p:spPr>
      </p:pic>
      <p:pic>
        <p:nvPicPr>
          <p:cNvPr id="16" name="図 15">
            <a:extLst>
              <a:ext uri="{FF2B5EF4-FFF2-40B4-BE49-F238E27FC236}">
                <a16:creationId xmlns:a16="http://schemas.microsoft.com/office/drawing/2014/main" id="{D4E2DC36-6396-1C12-5F6E-7AE7467F2853}"/>
              </a:ext>
            </a:extLst>
          </p:cNvPr>
          <p:cNvPicPr>
            <a:picLocks noChangeAspect="1"/>
          </p:cNvPicPr>
          <p:nvPr/>
        </p:nvPicPr>
        <p:blipFill>
          <a:blip r:embed="rId9"/>
          <a:stretch>
            <a:fillRect/>
          </a:stretch>
        </p:blipFill>
        <p:spPr>
          <a:xfrm>
            <a:off x="7486037" y="1517764"/>
            <a:ext cx="3122754" cy="2329804"/>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1C1E70BC-B79E-293E-0141-F4DB1A6C306A}"/>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2152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と光の最近接点を　　、最近接距離を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と書ける。ここで</a:t>
            </a:r>
            <a:endParaRPr lang="en-US" altLang="ja-JP" sz="1800" dirty="0"/>
          </a:p>
          <a:p>
            <a:pPr marL="0" indent="0" eaLnBrk="0">
              <a:lnSpc>
                <a:spcPct val="150000"/>
              </a:lnSpc>
              <a:spcBef>
                <a:spcPts val="0"/>
              </a:spcBef>
              <a:buNone/>
            </a:pP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6611127" y="3606328"/>
            <a:ext cx="227503" cy="210651"/>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7316544" y="3431101"/>
            <a:ext cx="695837" cy="565845"/>
          </a:xfrm>
          <a:prstGeom prst="rect">
            <a:avLst/>
          </a:prstGeom>
        </p:spPr>
      </p:pic>
      <p:pic>
        <p:nvPicPr>
          <p:cNvPr id="9" name="図 8">
            <a:extLst>
              <a:ext uri="{FF2B5EF4-FFF2-40B4-BE49-F238E27FC236}">
                <a16:creationId xmlns:a16="http://schemas.microsoft.com/office/drawing/2014/main" id="{FEF40425-B022-3D3E-8141-824AEA78468D}"/>
              </a:ext>
            </a:extLst>
          </p:cNvPr>
          <p:cNvPicPr>
            <a:picLocks noChangeAspect="1"/>
          </p:cNvPicPr>
          <p:nvPr/>
        </p:nvPicPr>
        <p:blipFill>
          <a:blip r:embed="rId5"/>
          <a:stretch>
            <a:fillRect/>
          </a:stretch>
        </p:blipFill>
        <p:spPr>
          <a:xfrm>
            <a:off x="3983315" y="2055519"/>
            <a:ext cx="4225368" cy="733839"/>
          </a:xfrm>
          <a:prstGeom prst="rect">
            <a:avLst/>
          </a:prstGeom>
        </p:spPr>
      </p:pic>
      <p:pic>
        <p:nvPicPr>
          <p:cNvPr id="11" name="図 10">
            <a:extLst>
              <a:ext uri="{FF2B5EF4-FFF2-40B4-BE49-F238E27FC236}">
                <a16:creationId xmlns:a16="http://schemas.microsoft.com/office/drawing/2014/main" id="{C32758D1-FD5B-FEC6-1991-0A5704CD7CC6}"/>
              </a:ext>
            </a:extLst>
          </p:cNvPr>
          <p:cNvPicPr>
            <a:picLocks noChangeAspect="1"/>
          </p:cNvPicPr>
          <p:nvPr/>
        </p:nvPicPr>
        <p:blipFill>
          <a:blip r:embed="rId6"/>
          <a:stretch>
            <a:fillRect/>
          </a:stretch>
        </p:blipFill>
        <p:spPr>
          <a:xfrm>
            <a:off x="2306861" y="1587689"/>
            <a:ext cx="88716" cy="164757"/>
          </a:xfrm>
          <a:prstGeom prst="rect">
            <a:avLst/>
          </a:prstGeom>
        </p:spPr>
      </p:pic>
      <p:pic>
        <p:nvPicPr>
          <p:cNvPr id="12" name="図 11">
            <a:extLst>
              <a:ext uri="{FF2B5EF4-FFF2-40B4-BE49-F238E27FC236}">
                <a16:creationId xmlns:a16="http://schemas.microsoft.com/office/drawing/2014/main" id="{3BF3EC8F-B656-8522-569D-01749A89D203}"/>
              </a:ext>
            </a:extLst>
          </p:cNvPr>
          <p:cNvPicPr>
            <a:picLocks noChangeAspect="1"/>
          </p:cNvPicPr>
          <p:nvPr/>
        </p:nvPicPr>
        <p:blipFill>
          <a:blip r:embed="rId7"/>
          <a:stretch>
            <a:fillRect/>
          </a:stretch>
        </p:blipFill>
        <p:spPr>
          <a:xfrm>
            <a:off x="4289819" y="5103801"/>
            <a:ext cx="1390650" cy="552450"/>
          </a:xfrm>
          <a:prstGeom prst="rect">
            <a:avLst/>
          </a:prstGeom>
        </p:spPr>
      </p:pic>
      <p:pic>
        <p:nvPicPr>
          <p:cNvPr id="7" name="図 6">
            <a:extLst>
              <a:ext uri="{FF2B5EF4-FFF2-40B4-BE49-F238E27FC236}">
                <a16:creationId xmlns:a16="http://schemas.microsoft.com/office/drawing/2014/main" id="{3B2725F6-272C-5BBB-F36B-FF440B679DD7}"/>
              </a:ext>
            </a:extLst>
          </p:cNvPr>
          <p:cNvPicPr>
            <a:picLocks noChangeAspect="1"/>
          </p:cNvPicPr>
          <p:nvPr/>
        </p:nvPicPr>
        <p:blipFill>
          <a:blip r:embed="rId8"/>
          <a:stretch>
            <a:fillRect/>
          </a:stretch>
        </p:blipFill>
        <p:spPr>
          <a:xfrm>
            <a:off x="3983316" y="4094755"/>
            <a:ext cx="4498076" cy="739303"/>
          </a:xfrm>
          <a:prstGeom prst="rect">
            <a:avLst/>
          </a:prstGeom>
        </p:spPr>
      </p:pic>
      <p:sp>
        <p:nvSpPr>
          <p:cNvPr id="3" name="スライド番号プレースホルダー 2">
            <a:extLst>
              <a:ext uri="{FF2B5EF4-FFF2-40B4-BE49-F238E27FC236}">
                <a16:creationId xmlns:a16="http://schemas.microsoft.com/office/drawing/2014/main" id="{62B92C0D-8128-E895-CB73-DDB6BFBC4F20}"/>
              </a:ext>
            </a:extLst>
          </p:cNvPr>
          <p:cNvSpPr>
            <a:spLocks noGrp="1"/>
          </p:cNvSpPr>
          <p:nvPr>
            <p:ph type="sldNum" sz="quarter" idx="12"/>
          </p:nvPr>
        </p:nvSpPr>
        <p:spPr/>
        <p:txBody>
          <a:bodyPr/>
          <a:lstStyle/>
          <a:p>
            <a:fld id="{48F63A3B-78C7-47BE-AE5E-E10140E04643}" type="slidenum">
              <a:rPr lang="en-US" smtClean="0"/>
              <a:pPr/>
              <a:t>18</a:t>
            </a:fld>
            <a:r>
              <a:rPr lang="en-US"/>
              <a:t>/26</a:t>
            </a:r>
            <a:endParaRPr lang="en-US" dirty="0"/>
          </a:p>
        </p:txBody>
      </p:sp>
      <p:pic>
        <p:nvPicPr>
          <p:cNvPr id="5" name="図 4">
            <a:extLst>
              <a:ext uri="{FF2B5EF4-FFF2-40B4-BE49-F238E27FC236}">
                <a16:creationId xmlns:a16="http://schemas.microsoft.com/office/drawing/2014/main" id="{D8E66DBA-D59E-FF55-5F3D-DE000C7BCCAD}"/>
              </a:ext>
            </a:extLst>
          </p:cNvPr>
          <p:cNvPicPr>
            <a:picLocks noChangeAspect="1"/>
          </p:cNvPicPr>
          <p:nvPr/>
        </p:nvPicPr>
        <p:blipFill>
          <a:blip r:embed="rId9"/>
          <a:stretch>
            <a:fillRect/>
          </a:stretch>
        </p:blipFill>
        <p:spPr>
          <a:xfrm>
            <a:off x="4584157" y="3631786"/>
            <a:ext cx="147171" cy="185901"/>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3FABB1D-7BC0-D3F4-492D-CD839966DC9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a:t>
            </a:r>
            <a:r>
              <a:rPr lang="ja-JP" altLang="en-US">
                <a:solidFill>
                  <a:srgbClr val="C00000"/>
                </a:solidFill>
              </a:rPr>
              <a:t>積分による</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角度の評価</a:t>
            </a:r>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1742303" y="1242646"/>
            <a:ext cx="9611491"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最近接点　　が、軌道　　　　　上にある時とない時で場合分けして　</a:t>
            </a:r>
            <a:r>
              <a:rPr lang="ja-JP" altLang="en-US" sz="1800" dirty="0"/>
              <a:t>　</a:t>
            </a:r>
            <a:r>
              <a:rPr lang="ja-JP" altLang="en-US" sz="1800"/>
              <a:t>を計算する。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3"/>
          <a:stretch>
            <a:fillRect/>
          </a:stretch>
        </p:blipFill>
        <p:spPr>
          <a:xfrm>
            <a:off x="9002258" y="1429236"/>
            <a:ext cx="309783" cy="210652"/>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p:cNvCxnSpPr>
          <p:nvPr/>
        </p:nvCxnSpPr>
        <p:spPr>
          <a:xfrm>
            <a:off x="6231467" y="1878227"/>
            <a:ext cx="0" cy="461322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7" name="図 26">
            <a:extLst>
              <a:ext uri="{FF2B5EF4-FFF2-40B4-BE49-F238E27FC236}">
                <a16:creationId xmlns:a16="http://schemas.microsoft.com/office/drawing/2014/main" id="{D922BB20-C5A0-B810-2A67-7805F0004734}"/>
              </a:ext>
            </a:extLst>
          </p:cNvPr>
          <p:cNvPicPr>
            <a:picLocks noChangeAspect="1"/>
          </p:cNvPicPr>
          <p:nvPr/>
        </p:nvPicPr>
        <p:blipFill>
          <a:blip r:embed="rId4"/>
          <a:stretch>
            <a:fillRect/>
          </a:stretch>
        </p:blipFill>
        <p:spPr>
          <a:xfrm>
            <a:off x="2211841" y="2114298"/>
            <a:ext cx="3361413" cy="2999349"/>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2899955" y="584883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4350829" y="5856126"/>
            <a:ext cx="1595281"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5"/>
          <a:stretch>
            <a:fillRect/>
          </a:stretch>
        </p:blipFill>
        <p:spPr>
          <a:xfrm>
            <a:off x="3561279" y="578289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5"/>
          <a:stretch>
            <a:fillRect/>
          </a:stretch>
        </p:blipFill>
        <p:spPr>
          <a:xfrm>
            <a:off x="5075022" y="577835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6"/>
          <a:stretch>
            <a:fillRect/>
          </a:stretch>
        </p:blipFill>
        <p:spPr>
          <a:xfrm>
            <a:off x="3499239" y="6004974"/>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7"/>
          <a:stretch>
            <a:fillRect/>
          </a:stretch>
        </p:blipFill>
        <p:spPr>
          <a:xfrm>
            <a:off x="4982828" y="5976062"/>
            <a:ext cx="169797" cy="266822"/>
          </a:xfrm>
          <a:prstGeom prst="rect">
            <a:avLst/>
          </a:prstGeom>
        </p:spPr>
      </p:pic>
      <p:pic>
        <p:nvPicPr>
          <p:cNvPr id="10" name="図 9">
            <a:extLst>
              <a:ext uri="{FF2B5EF4-FFF2-40B4-BE49-F238E27FC236}">
                <a16:creationId xmlns:a16="http://schemas.microsoft.com/office/drawing/2014/main" id="{8A9E2A6D-2D11-33B7-3025-0A516D684275}"/>
              </a:ext>
            </a:extLst>
          </p:cNvPr>
          <p:cNvPicPr>
            <a:picLocks noChangeAspect="1"/>
          </p:cNvPicPr>
          <p:nvPr/>
        </p:nvPicPr>
        <p:blipFill>
          <a:blip r:embed="rId8"/>
          <a:stretch>
            <a:fillRect/>
          </a:stretch>
        </p:blipFill>
        <p:spPr>
          <a:xfrm>
            <a:off x="2121227" y="5160645"/>
            <a:ext cx="3824883" cy="633605"/>
          </a:xfrm>
          <a:prstGeom prst="rect">
            <a:avLst/>
          </a:prstGeom>
        </p:spPr>
      </p:pic>
      <p:pic>
        <p:nvPicPr>
          <p:cNvPr id="33" name="図 32">
            <a:extLst>
              <a:ext uri="{FF2B5EF4-FFF2-40B4-BE49-F238E27FC236}">
                <a16:creationId xmlns:a16="http://schemas.microsoft.com/office/drawing/2014/main" id="{97191531-5341-2629-8471-0A662E4F847A}"/>
              </a:ext>
            </a:extLst>
          </p:cNvPr>
          <p:cNvPicPr>
            <a:picLocks noChangeAspect="1"/>
          </p:cNvPicPr>
          <p:nvPr/>
        </p:nvPicPr>
        <p:blipFill>
          <a:blip r:embed="rId9"/>
          <a:stretch>
            <a:fillRect/>
          </a:stretch>
        </p:blipFill>
        <p:spPr>
          <a:xfrm>
            <a:off x="6427284" y="2156837"/>
            <a:ext cx="3478797" cy="3092386"/>
          </a:xfrm>
          <a:prstGeom prst="rect">
            <a:avLst/>
          </a:prstGeom>
        </p:spPr>
      </p:pic>
      <p:pic>
        <p:nvPicPr>
          <p:cNvPr id="12" name="図 11">
            <a:extLst>
              <a:ext uri="{FF2B5EF4-FFF2-40B4-BE49-F238E27FC236}">
                <a16:creationId xmlns:a16="http://schemas.microsoft.com/office/drawing/2014/main" id="{CD6BAC80-3EE1-4F2C-6B55-FEFC95D4A68A}"/>
              </a:ext>
            </a:extLst>
          </p:cNvPr>
          <p:cNvPicPr>
            <a:picLocks noChangeAspect="1"/>
          </p:cNvPicPr>
          <p:nvPr/>
        </p:nvPicPr>
        <p:blipFill>
          <a:blip r:embed="rId10"/>
          <a:stretch>
            <a:fillRect/>
          </a:stretch>
        </p:blipFill>
        <p:spPr>
          <a:xfrm>
            <a:off x="7054810" y="5235486"/>
            <a:ext cx="2231981" cy="653746"/>
          </a:xfrm>
          <a:prstGeom prst="rect">
            <a:avLst/>
          </a:prstGeom>
        </p:spPr>
      </p:pic>
      <p:pic>
        <p:nvPicPr>
          <p:cNvPr id="3" name="図 2">
            <a:extLst>
              <a:ext uri="{FF2B5EF4-FFF2-40B4-BE49-F238E27FC236}">
                <a16:creationId xmlns:a16="http://schemas.microsoft.com/office/drawing/2014/main" id="{DD3A593E-7F07-69D4-A4BA-F8A17B235565}"/>
              </a:ext>
            </a:extLst>
          </p:cNvPr>
          <p:cNvPicPr>
            <a:picLocks noChangeAspect="1"/>
          </p:cNvPicPr>
          <p:nvPr/>
        </p:nvPicPr>
        <p:blipFill>
          <a:blip r:embed="rId11"/>
          <a:stretch>
            <a:fillRect/>
          </a:stretch>
        </p:blipFill>
        <p:spPr>
          <a:xfrm>
            <a:off x="4246787" y="1427484"/>
            <a:ext cx="836907" cy="210650"/>
          </a:xfrm>
          <a:prstGeom prst="rect">
            <a:avLst/>
          </a:prstGeom>
        </p:spPr>
      </p:pic>
      <p:pic>
        <p:nvPicPr>
          <p:cNvPr id="29" name="図 28">
            <a:extLst>
              <a:ext uri="{FF2B5EF4-FFF2-40B4-BE49-F238E27FC236}">
                <a16:creationId xmlns:a16="http://schemas.microsoft.com/office/drawing/2014/main" id="{19BD041D-65E1-C053-54C2-2F17E5AF88FA}"/>
              </a:ext>
            </a:extLst>
          </p:cNvPr>
          <p:cNvPicPr>
            <a:picLocks noChangeAspect="1"/>
          </p:cNvPicPr>
          <p:nvPr/>
        </p:nvPicPr>
        <p:blipFill>
          <a:blip r:embed="rId12"/>
          <a:stretch>
            <a:fillRect/>
          </a:stretch>
        </p:blipFill>
        <p:spPr>
          <a:xfrm>
            <a:off x="9606469" y="4901006"/>
            <a:ext cx="396602" cy="203685"/>
          </a:xfrm>
          <a:prstGeom prst="rect">
            <a:avLst/>
          </a:prstGeom>
        </p:spPr>
      </p:pic>
      <p:pic>
        <p:nvPicPr>
          <p:cNvPr id="30" name="図 29">
            <a:extLst>
              <a:ext uri="{FF2B5EF4-FFF2-40B4-BE49-F238E27FC236}">
                <a16:creationId xmlns:a16="http://schemas.microsoft.com/office/drawing/2014/main" id="{FD230AB7-D4F4-12B6-EB53-BA0F8793FBF9}"/>
              </a:ext>
            </a:extLst>
          </p:cNvPr>
          <p:cNvPicPr>
            <a:picLocks noChangeAspect="1"/>
          </p:cNvPicPr>
          <p:nvPr/>
        </p:nvPicPr>
        <p:blipFill>
          <a:blip r:embed="rId13"/>
          <a:stretch>
            <a:fillRect/>
          </a:stretch>
        </p:blipFill>
        <p:spPr>
          <a:xfrm>
            <a:off x="6643875" y="2062771"/>
            <a:ext cx="396602" cy="188132"/>
          </a:xfrm>
          <a:prstGeom prst="rect">
            <a:avLst/>
          </a:prstGeom>
        </p:spPr>
      </p:pic>
      <p:pic>
        <p:nvPicPr>
          <p:cNvPr id="31" name="図 30">
            <a:extLst>
              <a:ext uri="{FF2B5EF4-FFF2-40B4-BE49-F238E27FC236}">
                <a16:creationId xmlns:a16="http://schemas.microsoft.com/office/drawing/2014/main" id="{270FFA3F-CBFB-2B50-E602-F90359A1AE32}"/>
              </a:ext>
            </a:extLst>
          </p:cNvPr>
          <p:cNvPicPr>
            <a:picLocks noChangeAspect="1"/>
          </p:cNvPicPr>
          <p:nvPr/>
        </p:nvPicPr>
        <p:blipFill>
          <a:blip r:embed="rId12"/>
          <a:stretch>
            <a:fillRect/>
          </a:stretch>
        </p:blipFill>
        <p:spPr>
          <a:xfrm>
            <a:off x="5289303" y="4819270"/>
            <a:ext cx="396602" cy="203685"/>
          </a:xfrm>
          <a:prstGeom prst="rect">
            <a:avLst/>
          </a:prstGeom>
        </p:spPr>
      </p:pic>
      <p:pic>
        <p:nvPicPr>
          <p:cNvPr id="32" name="図 31">
            <a:extLst>
              <a:ext uri="{FF2B5EF4-FFF2-40B4-BE49-F238E27FC236}">
                <a16:creationId xmlns:a16="http://schemas.microsoft.com/office/drawing/2014/main" id="{97E70AC2-B75D-2767-9A39-C72C25551F19}"/>
              </a:ext>
            </a:extLst>
          </p:cNvPr>
          <p:cNvPicPr>
            <a:picLocks noChangeAspect="1"/>
          </p:cNvPicPr>
          <p:nvPr/>
        </p:nvPicPr>
        <p:blipFill>
          <a:blip r:embed="rId13"/>
          <a:stretch>
            <a:fillRect/>
          </a:stretch>
        </p:blipFill>
        <p:spPr>
          <a:xfrm>
            <a:off x="2391201" y="1972403"/>
            <a:ext cx="396602" cy="188132"/>
          </a:xfrm>
          <a:prstGeom prst="rect">
            <a:avLst/>
          </a:prstGeom>
        </p:spPr>
      </p:pic>
      <p:sp>
        <p:nvSpPr>
          <p:cNvPr id="7" name="スライド番号プレースホルダー 6">
            <a:extLst>
              <a:ext uri="{FF2B5EF4-FFF2-40B4-BE49-F238E27FC236}">
                <a16:creationId xmlns:a16="http://schemas.microsoft.com/office/drawing/2014/main" id="{32DA2A8B-0723-3655-B0FF-D9CBF35A6BEF}"/>
              </a:ext>
            </a:extLst>
          </p:cNvPr>
          <p:cNvSpPr>
            <a:spLocks noGrp="1"/>
          </p:cNvSpPr>
          <p:nvPr>
            <p:ph type="sldNum" sz="quarter" idx="12"/>
          </p:nvPr>
        </p:nvSpPr>
        <p:spPr/>
        <p:txBody>
          <a:bodyPr/>
          <a:lstStyle/>
          <a:p>
            <a:fld id="{48F63A3B-78C7-47BE-AE5E-E10140E04643}" type="slidenum">
              <a:rPr lang="en-US" smtClean="0"/>
              <a:pPr/>
              <a:t>19</a:t>
            </a:fld>
            <a:r>
              <a:rPr lang="en-US"/>
              <a:t>/26</a:t>
            </a:r>
            <a:endParaRPr lang="en-US" dirty="0"/>
          </a:p>
        </p:txBody>
      </p:sp>
      <p:pic>
        <p:nvPicPr>
          <p:cNvPr id="11" name="図 10">
            <a:extLst>
              <a:ext uri="{FF2B5EF4-FFF2-40B4-BE49-F238E27FC236}">
                <a16:creationId xmlns:a16="http://schemas.microsoft.com/office/drawing/2014/main" id="{C5D08EC2-DEB5-8135-9806-30FF44C2C1CA}"/>
              </a:ext>
            </a:extLst>
          </p:cNvPr>
          <p:cNvPicPr>
            <a:picLocks noChangeAspect="1"/>
          </p:cNvPicPr>
          <p:nvPr/>
        </p:nvPicPr>
        <p:blipFill>
          <a:blip r:embed="rId14"/>
          <a:stretch>
            <a:fillRect/>
          </a:stretch>
        </p:blipFill>
        <p:spPr>
          <a:xfrm>
            <a:off x="2927042" y="1432904"/>
            <a:ext cx="140467" cy="177432"/>
          </a:xfrm>
          <a:prstGeom prst="rect">
            <a:avLst/>
          </a:prstGeom>
        </p:spPr>
      </p:pic>
      <p:pic>
        <p:nvPicPr>
          <p:cNvPr id="13" name="図 12">
            <a:extLst>
              <a:ext uri="{FF2B5EF4-FFF2-40B4-BE49-F238E27FC236}">
                <a16:creationId xmlns:a16="http://schemas.microsoft.com/office/drawing/2014/main" id="{72D87526-D9E8-FBE4-A113-58CE489998D5}"/>
              </a:ext>
            </a:extLst>
          </p:cNvPr>
          <p:cNvPicPr>
            <a:picLocks noChangeAspect="1"/>
          </p:cNvPicPr>
          <p:nvPr/>
        </p:nvPicPr>
        <p:blipFill>
          <a:blip r:embed="rId15"/>
          <a:stretch>
            <a:fillRect/>
          </a:stretch>
        </p:blipFill>
        <p:spPr>
          <a:xfrm>
            <a:off x="3601476" y="2046562"/>
            <a:ext cx="802499" cy="291016"/>
          </a:xfrm>
          <a:prstGeom prst="rect">
            <a:avLst/>
          </a:prstGeom>
        </p:spPr>
      </p:pic>
      <p:pic>
        <p:nvPicPr>
          <p:cNvPr id="17" name="図 16">
            <a:extLst>
              <a:ext uri="{FF2B5EF4-FFF2-40B4-BE49-F238E27FC236}">
                <a16:creationId xmlns:a16="http://schemas.microsoft.com/office/drawing/2014/main" id="{BC257276-77C5-6913-2E1C-15D2E3AA159A}"/>
              </a:ext>
            </a:extLst>
          </p:cNvPr>
          <p:cNvPicPr>
            <a:picLocks noChangeAspect="1"/>
          </p:cNvPicPr>
          <p:nvPr/>
        </p:nvPicPr>
        <p:blipFill>
          <a:blip r:embed="rId16"/>
          <a:stretch>
            <a:fillRect/>
          </a:stretch>
        </p:blipFill>
        <p:spPr>
          <a:xfrm>
            <a:off x="7971086" y="2031180"/>
            <a:ext cx="753576" cy="306399"/>
          </a:xfrm>
          <a:prstGeom prst="rect">
            <a:avLst/>
          </a:prstGeom>
        </p:spPr>
      </p:pic>
      <p:sp>
        <p:nvSpPr>
          <p:cNvPr id="14" name="テキスト ボックス 13">
            <a:extLst>
              <a:ext uri="{FF2B5EF4-FFF2-40B4-BE49-F238E27FC236}">
                <a16:creationId xmlns:a16="http://schemas.microsoft.com/office/drawing/2014/main" id="{BC46BCBD-FDF4-45A7-0CD5-3DC1828EA1C3}"/>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3246517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43448" y="67622"/>
            <a:ext cx="8395901" cy="984738"/>
          </a:xfrm>
        </p:spPr>
        <p:txBody>
          <a:bodyPr>
            <a:normAutofit/>
          </a:bodyPr>
          <a:lstStyle/>
          <a:p>
            <a:r>
              <a:rPr lang="ja-JP" altLang="en-US"/>
              <a:t>本論文を選んだ</a:t>
            </a:r>
            <a:r>
              <a:rPr kumimoji="1" lang="ja-JP" altLang="en-US">
                <a:latin typeface="Hiragino Kaku Gothic Std W8" panose="020B0800000000000000" pitchFamily="34" charset="-128"/>
                <a:ea typeface="Hiragino Kaku Gothic Std W8" panose="020B0800000000000000" pitchFamily="34" charset="-128"/>
              </a:rPr>
              <a:t>経緯</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117256" y="1609093"/>
            <a:ext cx="9957487" cy="4768169"/>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このような観測結果や研究に興味があったため、関連のある論文をレビューすることにした。</a:t>
            </a:r>
            <a:endParaRPr lang="en-US" altLang="ja-JP" sz="1800" dirty="0"/>
          </a:p>
          <a:p>
            <a:pPr marL="0" indent="0">
              <a:lnSpc>
                <a:spcPct val="150000"/>
              </a:lnSpc>
              <a:spcBef>
                <a:spcPts val="0"/>
              </a:spcBef>
              <a:buNone/>
            </a:pPr>
            <a:r>
              <a:rPr lang="ja-JP" altLang="en-US" sz="1800"/>
              <a:t>本論文では、時空を大きく歪ませるブラックホールの周りに発光している幾何学的に薄い円盤を設定し、その観測結果を予測している。</a:t>
            </a:r>
            <a:endParaRPr lang="en-US" altLang="ja-JP" sz="1800"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7121612" y="5956242"/>
            <a:ext cx="3384874" cy="400110"/>
          </a:xfrm>
          <a:prstGeom prst="rect">
            <a:avLst/>
          </a:prstGeom>
          <a:noFill/>
        </p:spPr>
        <p:txBody>
          <a:bodyPr wrap="square">
            <a:spAutoFit/>
          </a:bodyPr>
          <a:lstStyle/>
          <a:p>
            <a:r>
              <a:rPr lang="fr-CA" altLang="ja-JP" sz="1000" dirty="0">
                <a:solidFill>
                  <a:srgbClr val="8F949A"/>
                </a:solidFill>
                <a:latin typeface="Hiragino Kaku Gothic Std W8" panose="020B0800000000000000" pitchFamily="34" charset="-128"/>
                <a:ea typeface="Hiragino Kaku Gothic Std W8" panose="020B0800000000000000" pitchFamily="34" charset="-128"/>
              </a:rPr>
              <a:t>EHT</a:t>
            </a:r>
            <a:r>
              <a:rPr lang="ja-JP" altLang="en-US" sz="1000">
                <a:solidFill>
                  <a:srgbClr val="8F949A"/>
                </a:solidFill>
                <a:latin typeface="Hiragino Kaku Gothic Std W8" panose="020B0800000000000000" pitchFamily="34" charset="-128"/>
                <a:ea typeface="Hiragino Kaku Gothic Std W8" panose="020B0800000000000000" pitchFamily="34" charset="-128"/>
              </a:rPr>
              <a:t>で撮影された天の川銀河中心の超大質量天体の影</a:t>
            </a:r>
            <a:endParaRPr lang="en-US" altLang="ja-JP" sz="1000" dirty="0">
              <a:solidFill>
                <a:srgbClr val="8F949A"/>
              </a:solidFill>
              <a:latin typeface="Hiragino Kaku Gothic Std W8" panose="020B0800000000000000" pitchFamily="34" charset="-128"/>
              <a:ea typeface="Hiragino Kaku Gothic Std W8" panose="020B0800000000000000" pitchFamily="34" charset="-128"/>
            </a:endParaRPr>
          </a:p>
          <a:p>
            <a:r>
              <a:rPr lang="ja-JP" altLang="en-US" sz="1000">
                <a:solidFill>
                  <a:srgbClr val="8F949A"/>
                </a:solidFill>
                <a:latin typeface="Hiragino Kaku Gothic Std W8" panose="020B0800000000000000" pitchFamily="34" charset="-128"/>
                <a:ea typeface="Hiragino Kaku Gothic Std W8" panose="020B0800000000000000" pitchFamily="34" charset="-128"/>
              </a:rPr>
              <a:t>（</a:t>
            </a:r>
            <a:r>
              <a:rPr lang="fr-CA" altLang="ja-JP" sz="1000" dirty="0">
                <a:solidFill>
                  <a:srgbClr val="8F949A"/>
                </a:solidFill>
                <a:latin typeface="Hiragino Kaku Gothic Std W8" panose="020B0800000000000000" pitchFamily="34" charset="-128"/>
                <a:ea typeface="Hiragino Kaku Gothic Std W8" panose="020B0800000000000000" pitchFamily="34" charset="-128"/>
              </a:rPr>
              <a:t>CREDIT: EHT Collaboration</a:t>
            </a:r>
            <a:r>
              <a:rPr lang="ja-JP" altLang="fr-CA" sz="1000">
                <a:solidFill>
                  <a:srgbClr val="8F949A"/>
                </a:solidFill>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7248877" y="4186153"/>
            <a:ext cx="3130344" cy="1758525"/>
          </a:xfrm>
          <a:prstGeom prst="rect">
            <a:avLst/>
          </a:prstGeom>
        </p:spPr>
      </p:pic>
      <p:sp>
        <p:nvSpPr>
          <p:cNvPr id="7" name="スライド番号プレースホルダー 6">
            <a:extLst>
              <a:ext uri="{FF2B5EF4-FFF2-40B4-BE49-F238E27FC236}">
                <a16:creationId xmlns:a16="http://schemas.microsoft.com/office/drawing/2014/main" id="{F3B3D5AB-4896-3163-FFBD-EE4A5A60DF86}"/>
              </a:ext>
            </a:extLst>
          </p:cNvPr>
          <p:cNvSpPr>
            <a:spLocks noGrp="1"/>
          </p:cNvSpPr>
          <p:nvPr>
            <p:ph type="sldNum" sz="quarter" idx="12"/>
          </p:nvPr>
        </p:nvSpPr>
        <p:spPr/>
        <p:txBody>
          <a:bodyPr/>
          <a:lstStyle/>
          <a:p>
            <a:fld id="{48F63A3B-78C7-47BE-AE5E-E10140E04643}" type="slidenum">
              <a:rPr lang="en-US" smtClean="0"/>
              <a:pPr/>
              <a:t>2</a:t>
            </a:fld>
            <a:r>
              <a:rPr lang="en-US"/>
              <a:t>/26</a:t>
            </a:r>
            <a:endParaRPr lang="en-US" dirty="0"/>
          </a:p>
        </p:txBody>
      </p:sp>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733C8D2B-E4F1-6DCC-4920-6047C19C0EA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13FCC6D8-60BD-384B-511C-D4C270248A41}"/>
              </a:ext>
            </a:extLst>
          </p:cNvPr>
          <p:cNvPicPr>
            <a:picLocks noChangeAspect="1"/>
          </p:cNvPicPr>
          <p:nvPr/>
        </p:nvPicPr>
        <p:blipFill>
          <a:blip r:embed="rId3"/>
          <a:stretch>
            <a:fillRect/>
          </a:stretch>
        </p:blipFill>
        <p:spPr>
          <a:xfrm>
            <a:off x="6425183" y="2105346"/>
            <a:ext cx="3505270" cy="3350488"/>
          </a:xfrm>
          <a:prstGeom prst="rect">
            <a:avLst/>
          </a:prstGeom>
        </p:spPr>
      </p:pic>
      <p:pic>
        <p:nvPicPr>
          <p:cNvPr id="8" name="図 7">
            <a:extLst>
              <a:ext uri="{FF2B5EF4-FFF2-40B4-BE49-F238E27FC236}">
                <a16:creationId xmlns:a16="http://schemas.microsoft.com/office/drawing/2014/main" id="{7296B671-5D5F-F3F8-36EE-16262F78AC95}"/>
              </a:ext>
            </a:extLst>
          </p:cNvPr>
          <p:cNvPicPr>
            <a:picLocks noChangeAspect="1"/>
          </p:cNvPicPr>
          <p:nvPr/>
        </p:nvPicPr>
        <p:blipFill>
          <a:blip r:embed="rId4"/>
          <a:stretch>
            <a:fillRect/>
          </a:stretch>
        </p:blipFill>
        <p:spPr>
          <a:xfrm>
            <a:off x="2118884" y="2115379"/>
            <a:ext cx="3436695" cy="3355578"/>
          </a:xfrm>
          <a:prstGeom prst="rect">
            <a:avLst/>
          </a:prstGeom>
        </p:spPr>
      </p:pic>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2152650" y="1242647"/>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光が赤道面を横切る回数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4886250" y="1460267"/>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2152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3038942"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7129944" y="1928865"/>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2097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6425184" y="5371304"/>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7379645" y="5864855"/>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2839323" y="5860549"/>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6087774" y="1928864"/>
            <a:ext cx="8226" cy="45625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0"/>
          <a:stretch>
            <a:fillRect/>
          </a:stretch>
        </p:blipFill>
        <p:spPr>
          <a:xfrm>
            <a:off x="2838725" y="2640312"/>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1"/>
          <a:stretch>
            <a:fillRect/>
          </a:stretch>
        </p:blipFill>
        <p:spPr>
          <a:xfrm>
            <a:off x="7166420" y="2632021"/>
            <a:ext cx="815530" cy="202994"/>
          </a:xfrm>
          <a:prstGeom prst="rect">
            <a:avLst/>
          </a:prstGeom>
        </p:spPr>
      </p:pic>
      <p:pic>
        <p:nvPicPr>
          <p:cNvPr id="22" name="図 21">
            <a:extLst>
              <a:ext uri="{FF2B5EF4-FFF2-40B4-BE49-F238E27FC236}">
                <a16:creationId xmlns:a16="http://schemas.microsoft.com/office/drawing/2014/main" id="{53BD1F7F-20E9-F599-0D0E-7809077DA6A1}"/>
              </a:ext>
            </a:extLst>
          </p:cNvPr>
          <p:cNvPicPr>
            <a:picLocks noChangeAspect="1"/>
          </p:cNvPicPr>
          <p:nvPr/>
        </p:nvPicPr>
        <p:blipFill>
          <a:blip r:embed="rId12"/>
          <a:stretch>
            <a:fillRect/>
          </a:stretch>
        </p:blipFill>
        <p:spPr>
          <a:xfrm>
            <a:off x="9792004" y="5099997"/>
            <a:ext cx="396602" cy="203685"/>
          </a:xfrm>
          <a:prstGeom prst="rect">
            <a:avLst/>
          </a:prstGeom>
        </p:spPr>
      </p:pic>
      <p:pic>
        <p:nvPicPr>
          <p:cNvPr id="23" name="図 22">
            <a:extLst>
              <a:ext uri="{FF2B5EF4-FFF2-40B4-BE49-F238E27FC236}">
                <a16:creationId xmlns:a16="http://schemas.microsoft.com/office/drawing/2014/main" id="{6ABAD324-00AA-2EA6-753D-32F9DED6AD46}"/>
              </a:ext>
            </a:extLst>
          </p:cNvPr>
          <p:cNvPicPr>
            <a:picLocks noChangeAspect="1"/>
          </p:cNvPicPr>
          <p:nvPr/>
        </p:nvPicPr>
        <p:blipFill>
          <a:blip r:embed="rId13"/>
          <a:stretch>
            <a:fillRect/>
          </a:stretch>
        </p:blipFill>
        <p:spPr>
          <a:xfrm>
            <a:off x="6643875" y="2260481"/>
            <a:ext cx="396602" cy="188132"/>
          </a:xfrm>
          <a:prstGeom prst="rect">
            <a:avLst/>
          </a:prstGeom>
        </p:spPr>
      </p:pic>
      <p:pic>
        <p:nvPicPr>
          <p:cNvPr id="24" name="図 23">
            <a:extLst>
              <a:ext uri="{FF2B5EF4-FFF2-40B4-BE49-F238E27FC236}">
                <a16:creationId xmlns:a16="http://schemas.microsoft.com/office/drawing/2014/main" id="{EB4A84AC-6C9B-6222-7653-9398FEA03B3B}"/>
              </a:ext>
            </a:extLst>
          </p:cNvPr>
          <p:cNvPicPr>
            <a:picLocks noChangeAspect="1"/>
          </p:cNvPicPr>
          <p:nvPr/>
        </p:nvPicPr>
        <p:blipFill>
          <a:blip r:embed="rId12"/>
          <a:stretch>
            <a:fillRect/>
          </a:stretch>
        </p:blipFill>
        <p:spPr>
          <a:xfrm>
            <a:off x="5488159" y="5099997"/>
            <a:ext cx="396602" cy="203685"/>
          </a:xfrm>
          <a:prstGeom prst="rect">
            <a:avLst/>
          </a:prstGeom>
        </p:spPr>
      </p:pic>
      <p:pic>
        <p:nvPicPr>
          <p:cNvPr id="25" name="図 24">
            <a:extLst>
              <a:ext uri="{FF2B5EF4-FFF2-40B4-BE49-F238E27FC236}">
                <a16:creationId xmlns:a16="http://schemas.microsoft.com/office/drawing/2014/main" id="{FB6887F4-7322-E5EC-A55B-9B1CCD7638F9}"/>
              </a:ext>
            </a:extLst>
          </p:cNvPr>
          <p:cNvPicPr>
            <a:picLocks noChangeAspect="1"/>
          </p:cNvPicPr>
          <p:nvPr/>
        </p:nvPicPr>
        <p:blipFill>
          <a:blip r:embed="rId13"/>
          <a:stretch>
            <a:fillRect/>
          </a:stretch>
        </p:blipFill>
        <p:spPr>
          <a:xfrm>
            <a:off x="2356244" y="2047757"/>
            <a:ext cx="396602" cy="188132"/>
          </a:xfrm>
          <a:prstGeom prst="rect">
            <a:avLst/>
          </a:prstGeom>
        </p:spPr>
      </p:pic>
      <p:sp>
        <p:nvSpPr>
          <p:cNvPr id="5" name="スライド番号プレースホルダー 4">
            <a:extLst>
              <a:ext uri="{FF2B5EF4-FFF2-40B4-BE49-F238E27FC236}">
                <a16:creationId xmlns:a16="http://schemas.microsoft.com/office/drawing/2014/main" id="{4E62FF58-B8F8-20DC-C435-20AA23C5C821}"/>
              </a:ext>
            </a:extLst>
          </p:cNvPr>
          <p:cNvSpPr>
            <a:spLocks noGrp="1"/>
          </p:cNvSpPr>
          <p:nvPr>
            <p:ph type="sldNum" sz="quarter" idx="12"/>
          </p:nvPr>
        </p:nvSpPr>
        <p:spPr/>
        <p:txBody>
          <a:bodyPr/>
          <a:lstStyle/>
          <a:p>
            <a:fld id="{48F63A3B-78C7-47BE-AE5E-E10140E04643}" type="slidenum">
              <a:rPr lang="en-US" smtClean="0"/>
              <a:pPr/>
              <a:t>20</a:t>
            </a:fld>
            <a:r>
              <a:rPr lang="en-US"/>
              <a:t>/26</a:t>
            </a:r>
            <a:endParaRPr lang="en-US" dirty="0"/>
          </a:p>
        </p:txBody>
      </p:sp>
    </p:spTree>
    <p:extLst>
      <p:ext uri="{BB962C8B-B14F-4D97-AF65-F5344CB8AC3E}">
        <p14:creationId xmlns:p14="http://schemas.microsoft.com/office/powerpoint/2010/main" val="2480121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正方形/長方形 15">
            <a:extLst>
              <a:ext uri="{FF2B5EF4-FFF2-40B4-BE49-F238E27FC236}">
                <a16:creationId xmlns:a16="http://schemas.microsoft.com/office/drawing/2014/main" id="{90FA5085-7222-44DC-304F-4CAB7B0D78B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2152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　が求められる</a:t>
            </a: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2753667" y="1953569"/>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2753668"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3058056" y="2536894"/>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3058055" y="3281823"/>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3036539" y="4614823"/>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3032884" y="5387794"/>
            <a:ext cx="671263" cy="269965"/>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3834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3835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3834154" y="457242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3834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pic>
        <p:nvPicPr>
          <p:cNvPr id="3" name="図 2">
            <a:extLst>
              <a:ext uri="{FF2B5EF4-FFF2-40B4-BE49-F238E27FC236}">
                <a16:creationId xmlns:a16="http://schemas.microsoft.com/office/drawing/2014/main" id="{1B018BD0-79B3-1AC8-E273-A442CFA66AAF}"/>
              </a:ext>
            </a:extLst>
          </p:cNvPr>
          <p:cNvPicPr>
            <a:picLocks noChangeAspect="1"/>
          </p:cNvPicPr>
          <p:nvPr/>
        </p:nvPicPr>
        <p:blipFill>
          <a:blip r:embed="rId7"/>
          <a:stretch>
            <a:fillRect/>
          </a:stretch>
        </p:blipFill>
        <p:spPr>
          <a:xfrm>
            <a:off x="4617894" y="2299804"/>
            <a:ext cx="3800156" cy="619461"/>
          </a:xfrm>
          <a:prstGeom prst="rect">
            <a:avLst/>
          </a:prstGeom>
        </p:spPr>
      </p:pic>
      <p:pic>
        <p:nvPicPr>
          <p:cNvPr id="5" name="図 4">
            <a:extLst>
              <a:ext uri="{FF2B5EF4-FFF2-40B4-BE49-F238E27FC236}">
                <a16:creationId xmlns:a16="http://schemas.microsoft.com/office/drawing/2014/main" id="{14F47A5C-4FC7-D25A-6B8C-C4B70823A0B9}"/>
              </a:ext>
            </a:extLst>
          </p:cNvPr>
          <p:cNvPicPr>
            <a:picLocks noChangeAspect="1"/>
          </p:cNvPicPr>
          <p:nvPr/>
        </p:nvPicPr>
        <p:blipFill>
          <a:blip r:embed="rId8"/>
          <a:stretch>
            <a:fillRect/>
          </a:stretch>
        </p:blipFill>
        <p:spPr>
          <a:xfrm>
            <a:off x="4617895" y="3128101"/>
            <a:ext cx="2367951" cy="577407"/>
          </a:xfrm>
          <a:prstGeom prst="rect">
            <a:avLst/>
          </a:prstGeom>
        </p:spPr>
      </p:pic>
      <p:pic>
        <p:nvPicPr>
          <p:cNvPr id="11" name="図 10">
            <a:extLst>
              <a:ext uri="{FF2B5EF4-FFF2-40B4-BE49-F238E27FC236}">
                <a16:creationId xmlns:a16="http://schemas.microsoft.com/office/drawing/2014/main" id="{A73633C0-C07B-02F5-33F5-A26BED35BA2C}"/>
              </a:ext>
            </a:extLst>
          </p:cNvPr>
          <p:cNvPicPr>
            <a:picLocks noChangeAspect="1"/>
          </p:cNvPicPr>
          <p:nvPr/>
        </p:nvPicPr>
        <p:blipFill>
          <a:blip r:embed="rId9"/>
          <a:stretch>
            <a:fillRect/>
          </a:stretch>
        </p:blipFill>
        <p:spPr>
          <a:xfrm>
            <a:off x="4617894" y="4421826"/>
            <a:ext cx="3886200" cy="556701"/>
          </a:xfrm>
          <a:prstGeom prst="rect">
            <a:avLst/>
          </a:prstGeom>
        </p:spPr>
      </p:pic>
      <p:pic>
        <p:nvPicPr>
          <p:cNvPr id="24" name="図 23">
            <a:extLst>
              <a:ext uri="{FF2B5EF4-FFF2-40B4-BE49-F238E27FC236}">
                <a16:creationId xmlns:a16="http://schemas.microsoft.com/office/drawing/2014/main" id="{6C31F218-0A36-6FAC-E31A-683D49FE3E2D}"/>
              </a:ext>
            </a:extLst>
          </p:cNvPr>
          <p:cNvPicPr>
            <a:picLocks noChangeAspect="1"/>
          </p:cNvPicPr>
          <p:nvPr/>
        </p:nvPicPr>
        <p:blipFill>
          <a:blip r:embed="rId10"/>
          <a:stretch>
            <a:fillRect/>
          </a:stretch>
        </p:blipFill>
        <p:spPr>
          <a:xfrm>
            <a:off x="4617895" y="5263691"/>
            <a:ext cx="2580377" cy="518169"/>
          </a:xfrm>
          <a:prstGeom prst="rect">
            <a:avLst/>
          </a:prstGeom>
        </p:spPr>
      </p:pic>
      <p:pic>
        <p:nvPicPr>
          <p:cNvPr id="9" name="図 8">
            <a:extLst>
              <a:ext uri="{FF2B5EF4-FFF2-40B4-BE49-F238E27FC236}">
                <a16:creationId xmlns:a16="http://schemas.microsoft.com/office/drawing/2014/main" id="{3200A7DA-11D4-BB18-CF30-AF1620C07062}"/>
              </a:ext>
            </a:extLst>
          </p:cNvPr>
          <p:cNvPicPr>
            <a:picLocks noChangeAspect="1"/>
          </p:cNvPicPr>
          <p:nvPr/>
        </p:nvPicPr>
        <p:blipFill>
          <a:blip r:embed="rId11"/>
          <a:stretch>
            <a:fillRect/>
          </a:stretch>
        </p:blipFill>
        <p:spPr>
          <a:xfrm>
            <a:off x="3682088" y="6080967"/>
            <a:ext cx="109362" cy="203099"/>
          </a:xfrm>
          <a:prstGeom prst="rect">
            <a:avLst/>
          </a:prstGeom>
        </p:spPr>
      </p:pic>
      <p:sp>
        <p:nvSpPr>
          <p:cNvPr id="7" name="スライド番号プレースホルダー 6">
            <a:extLst>
              <a:ext uri="{FF2B5EF4-FFF2-40B4-BE49-F238E27FC236}">
                <a16:creationId xmlns:a16="http://schemas.microsoft.com/office/drawing/2014/main" id="{C61C9F29-508B-27BF-B257-E79D216D5968}"/>
              </a:ext>
            </a:extLst>
          </p:cNvPr>
          <p:cNvSpPr>
            <a:spLocks noGrp="1"/>
          </p:cNvSpPr>
          <p:nvPr>
            <p:ph type="sldNum" sz="quarter" idx="12"/>
          </p:nvPr>
        </p:nvSpPr>
        <p:spPr/>
        <p:txBody>
          <a:bodyPr/>
          <a:lstStyle/>
          <a:p>
            <a:fld id="{48F63A3B-78C7-47BE-AE5E-E10140E04643}" type="slidenum">
              <a:rPr lang="en-US" smtClean="0"/>
              <a:pPr/>
              <a:t>21</a:t>
            </a:fld>
            <a:r>
              <a:rPr lang="en-US"/>
              <a:t>/26</a:t>
            </a:r>
            <a:endParaRPr lang="en-US" dirty="0"/>
          </a:p>
        </p:txBody>
      </p:sp>
    </p:spTree>
    <p:extLst>
      <p:ext uri="{BB962C8B-B14F-4D97-AF65-F5344CB8AC3E}">
        <p14:creationId xmlns:p14="http://schemas.microsoft.com/office/powerpoint/2010/main" val="10580584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a:xfrm>
            <a:off x="1655805" y="1709740"/>
            <a:ext cx="9691646" cy="2852737"/>
          </a:xfrm>
        </p:spPr>
        <p:txBody>
          <a:bodyPr anchor="b"/>
          <a:lstStyle/>
          <a:p>
            <a:r>
              <a:rPr kumimoji="1" lang="ja-JP" altLang="en-US">
                <a:latin typeface="Hiragino Kaku Gothic Std W8" panose="020B0800000000000000" pitchFamily="34" charset="-128"/>
                <a:ea typeface="Hiragino Kaku Gothic Std W8" panose="020B0800000000000000" pitchFamily="34" charset="-128"/>
              </a:rPr>
              <a:t>像の作成と解析</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a:xfrm>
            <a:off x="1655805" y="4589465"/>
            <a:ext cx="9691646" cy="1500187"/>
          </a:xfrm>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4" name="スライド番号プレースホルダー 3">
            <a:extLst>
              <a:ext uri="{FF2B5EF4-FFF2-40B4-BE49-F238E27FC236}">
                <a16:creationId xmlns:a16="http://schemas.microsoft.com/office/drawing/2014/main" id="{45329FB0-5FE4-63D5-09A6-50075AA61EC8}"/>
              </a:ext>
            </a:extLst>
          </p:cNvPr>
          <p:cNvSpPr>
            <a:spLocks noGrp="1"/>
          </p:cNvSpPr>
          <p:nvPr>
            <p:ph type="sldNum" sz="quarter" idx="12"/>
          </p:nvPr>
        </p:nvSpPr>
        <p:spPr/>
        <p:txBody>
          <a:bodyPr/>
          <a:lstStyle/>
          <a:p>
            <a:fld id="{48F63A3B-78C7-47BE-AE5E-E10140E04643}" type="slidenum">
              <a:rPr lang="en-US" smtClean="0"/>
              <a:t>22</a:t>
            </a:fld>
            <a:r>
              <a:rPr lang="en-US"/>
              <a:t>/26</a:t>
            </a:r>
            <a:endParaRPr lang="en-US" dirty="0"/>
          </a:p>
        </p:txBody>
      </p:sp>
      <p:pic>
        <p:nvPicPr>
          <p:cNvPr id="5" name="図 4">
            <a:extLst>
              <a:ext uri="{FF2B5EF4-FFF2-40B4-BE49-F238E27FC236}">
                <a16:creationId xmlns:a16="http://schemas.microsoft.com/office/drawing/2014/main" id="{69E2AD0C-BD45-0FE2-201F-2BA982A881EF}"/>
              </a:ext>
            </a:extLst>
          </p:cNvPr>
          <p:cNvPicPr>
            <a:picLocks noChangeAspect="1"/>
          </p:cNvPicPr>
          <p:nvPr/>
        </p:nvPicPr>
        <p:blipFill>
          <a:blip r:embed="rId3"/>
          <a:stretch>
            <a:fillRect/>
          </a:stretch>
        </p:blipFill>
        <p:spPr>
          <a:xfrm>
            <a:off x="7252156" y="2084472"/>
            <a:ext cx="2893105" cy="1344529"/>
          </a:xfrm>
          <a:prstGeom prst="rect">
            <a:avLst/>
          </a:prstGeom>
        </p:spPr>
      </p:pic>
    </p:spTree>
    <p:extLst>
      <p:ext uri="{BB962C8B-B14F-4D97-AF65-F5344CB8AC3E}">
        <p14:creationId xmlns:p14="http://schemas.microsoft.com/office/powerpoint/2010/main" val="2267704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正方形/長方形 9">
            <a:extLst>
              <a:ext uri="{FF2B5EF4-FFF2-40B4-BE49-F238E27FC236}">
                <a16:creationId xmlns:a16="http://schemas.microsoft.com/office/drawing/2014/main" id="{D66848FA-D659-DDD3-DF92-37A31D641934}"/>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 name="図 4">
            <a:extLst>
              <a:ext uri="{FF2B5EF4-FFF2-40B4-BE49-F238E27FC236}">
                <a16:creationId xmlns:a16="http://schemas.microsoft.com/office/drawing/2014/main" id="{1411ADCB-4980-8EBE-46AA-3DAFEAE4562F}"/>
              </a:ext>
            </a:extLst>
          </p:cNvPr>
          <p:cNvPicPr>
            <a:picLocks noChangeAspect="1"/>
          </p:cNvPicPr>
          <p:nvPr/>
        </p:nvPicPr>
        <p:blipFill>
          <a:blip r:embed="rId3"/>
          <a:stretch>
            <a:fillRect/>
          </a:stretch>
        </p:blipFill>
        <p:spPr>
          <a:xfrm>
            <a:off x="2874808" y="1325238"/>
            <a:ext cx="7264400" cy="4724400"/>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1" y="67622"/>
            <a:ext cx="7886700" cy="984738"/>
          </a:xfrm>
        </p:spPr>
        <p:txBody>
          <a:bodyPr>
            <a:normAutofit/>
          </a:bodyPr>
          <a:lstStyle/>
          <a:p>
            <a:r>
              <a:rPr lang="ja-JP" altLang="en-US"/>
              <a:t>作成した像</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4"/>
          <a:stretch>
            <a:fillRect/>
          </a:stretch>
        </p:blipFill>
        <p:spPr>
          <a:xfrm>
            <a:off x="2152650" y="1751129"/>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5"/>
          <a:stretch>
            <a:fillRect/>
          </a:stretch>
        </p:blipFill>
        <p:spPr>
          <a:xfrm>
            <a:off x="6050376" y="1748079"/>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6"/>
          <a:stretch>
            <a:fillRect/>
          </a:stretch>
        </p:blipFill>
        <p:spPr>
          <a:xfrm>
            <a:off x="2152171" y="4013746"/>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7"/>
          <a:stretch>
            <a:fillRect/>
          </a:stretch>
        </p:blipFill>
        <p:spPr>
          <a:xfrm>
            <a:off x="6050376" y="4013746"/>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8481025" y="1096587"/>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8"/>
          <a:stretch>
            <a:fillRect/>
          </a:stretch>
        </p:blipFill>
        <p:spPr>
          <a:xfrm>
            <a:off x="9304492" y="1123193"/>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9"/>
          <a:stretch>
            <a:fillRect/>
          </a:stretch>
        </p:blipFill>
        <p:spPr>
          <a:xfrm>
            <a:off x="9317193" y="1408128"/>
            <a:ext cx="877163" cy="242620"/>
          </a:xfrm>
          <a:prstGeom prst="rect">
            <a:avLst/>
          </a:prstGeom>
        </p:spPr>
      </p:pic>
      <p:pic>
        <p:nvPicPr>
          <p:cNvPr id="8" name="図 7">
            <a:extLst>
              <a:ext uri="{FF2B5EF4-FFF2-40B4-BE49-F238E27FC236}">
                <a16:creationId xmlns:a16="http://schemas.microsoft.com/office/drawing/2014/main" id="{898E6E9D-C574-05D7-36F4-D298E8D8DC44}"/>
              </a:ext>
            </a:extLst>
          </p:cNvPr>
          <p:cNvPicPr>
            <a:picLocks noChangeAspect="1"/>
          </p:cNvPicPr>
          <p:nvPr/>
        </p:nvPicPr>
        <p:blipFill>
          <a:blip r:embed="rId10"/>
          <a:stretch>
            <a:fillRect/>
          </a:stretch>
        </p:blipFill>
        <p:spPr>
          <a:xfrm>
            <a:off x="3674803" y="6339172"/>
            <a:ext cx="3281680" cy="230293"/>
          </a:xfrm>
          <a:prstGeom prst="rect">
            <a:avLst/>
          </a:prstGeom>
        </p:spPr>
      </p:pic>
      <p:sp>
        <p:nvSpPr>
          <p:cNvPr id="9" name="テキスト ボックス 8">
            <a:extLst>
              <a:ext uri="{FF2B5EF4-FFF2-40B4-BE49-F238E27FC236}">
                <a16:creationId xmlns:a16="http://schemas.microsoft.com/office/drawing/2014/main" id="{8CBB6BE8-C655-040A-48F9-543C9B7B1C14}"/>
              </a:ext>
            </a:extLst>
          </p:cNvPr>
          <p:cNvSpPr txBox="1"/>
          <p:nvPr/>
        </p:nvSpPr>
        <p:spPr>
          <a:xfrm>
            <a:off x="2024055" y="6290352"/>
            <a:ext cx="1569660"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中心から順に</a:t>
            </a:r>
          </a:p>
        </p:txBody>
      </p:sp>
      <p:pic>
        <p:nvPicPr>
          <p:cNvPr id="3" name="図 2">
            <a:extLst>
              <a:ext uri="{FF2B5EF4-FFF2-40B4-BE49-F238E27FC236}">
                <a16:creationId xmlns:a16="http://schemas.microsoft.com/office/drawing/2014/main" id="{CE1B2E0C-0507-8A35-EC31-3AB492792F6C}"/>
              </a:ext>
            </a:extLst>
          </p:cNvPr>
          <p:cNvPicPr>
            <a:picLocks noChangeAspect="1"/>
          </p:cNvPicPr>
          <p:nvPr/>
        </p:nvPicPr>
        <p:blipFill>
          <a:blip r:embed="rId11"/>
          <a:stretch>
            <a:fillRect/>
          </a:stretch>
        </p:blipFill>
        <p:spPr>
          <a:xfrm>
            <a:off x="4407721" y="3592482"/>
            <a:ext cx="511302" cy="189912"/>
          </a:xfrm>
          <a:prstGeom prst="rect">
            <a:avLst/>
          </a:prstGeom>
        </p:spPr>
      </p:pic>
      <p:pic>
        <p:nvPicPr>
          <p:cNvPr id="6" name="図 5">
            <a:extLst>
              <a:ext uri="{FF2B5EF4-FFF2-40B4-BE49-F238E27FC236}">
                <a16:creationId xmlns:a16="http://schemas.microsoft.com/office/drawing/2014/main" id="{835172EF-1A0E-56DD-A1E8-8CD4BF2BF466}"/>
              </a:ext>
            </a:extLst>
          </p:cNvPr>
          <p:cNvPicPr>
            <a:picLocks noChangeAspect="1"/>
          </p:cNvPicPr>
          <p:nvPr/>
        </p:nvPicPr>
        <p:blipFill>
          <a:blip r:embed="rId12"/>
          <a:stretch>
            <a:fillRect/>
          </a:stretch>
        </p:blipFill>
        <p:spPr>
          <a:xfrm>
            <a:off x="2986125" y="2326716"/>
            <a:ext cx="511302" cy="197433"/>
          </a:xfrm>
          <a:prstGeom prst="rect">
            <a:avLst/>
          </a:prstGeom>
        </p:spPr>
      </p:pic>
      <p:pic>
        <p:nvPicPr>
          <p:cNvPr id="12" name="図 11">
            <a:extLst>
              <a:ext uri="{FF2B5EF4-FFF2-40B4-BE49-F238E27FC236}">
                <a16:creationId xmlns:a16="http://schemas.microsoft.com/office/drawing/2014/main" id="{E2535B3D-CCBC-28EF-1D09-AEB225898C31}"/>
              </a:ext>
            </a:extLst>
          </p:cNvPr>
          <p:cNvPicPr>
            <a:picLocks noChangeAspect="1"/>
          </p:cNvPicPr>
          <p:nvPr/>
        </p:nvPicPr>
        <p:blipFill>
          <a:blip r:embed="rId11"/>
          <a:stretch>
            <a:fillRect/>
          </a:stretch>
        </p:blipFill>
        <p:spPr>
          <a:xfrm>
            <a:off x="4407721" y="6010727"/>
            <a:ext cx="511302" cy="189912"/>
          </a:xfrm>
          <a:prstGeom prst="rect">
            <a:avLst/>
          </a:prstGeom>
        </p:spPr>
      </p:pic>
      <p:pic>
        <p:nvPicPr>
          <p:cNvPr id="13" name="図 12">
            <a:extLst>
              <a:ext uri="{FF2B5EF4-FFF2-40B4-BE49-F238E27FC236}">
                <a16:creationId xmlns:a16="http://schemas.microsoft.com/office/drawing/2014/main" id="{26D56E04-0853-6AFA-F7E9-7652431863DE}"/>
              </a:ext>
            </a:extLst>
          </p:cNvPr>
          <p:cNvPicPr>
            <a:picLocks noChangeAspect="1"/>
          </p:cNvPicPr>
          <p:nvPr/>
        </p:nvPicPr>
        <p:blipFill>
          <a:blip r:embed="rId12"/>
          <a:stretch>
            <a:fillRect/>
          </a:stretch>
        </p:blipFill>
        <p:spPr>
          <a:xfrm>
            <a:off x="2986125" y="4744961"/>
            <a:ext cx="511302" cy="197433"/>
          </a:xfrm>
          <a:prstGeom prst="rect">
            <a:avLst/>
          </a:prstGeom>
        </p:spPr>
      </p:pic>
      <p:pic>
        <p:nvPicPr>
          <p:cNvPr id="14" name="図 13">
            <a:extLst>
              <a:ext uri="{FF2B5EF4-FFF2-40B4-BE49-F238E27FC236}">
                <a16:creationId xmlns:a16="http://schemas.microsoft.com/office/drawing/2014/main" id="{3C076627-BA6E-925B-C253-97E9B5D356D4}"/>
              </a:ext>
            </a:extLst>
          </p:cNvPr>
          <p:cNvPicPr>
            <a:picLocks noChangeAspect="1"/>
          </p:cNvPicPr>
          <p:nvPr/>
        </p:nvPicPr>
        <p:blipFill>
          <a:blip r:embed="rId11"/>
          <a:stretch>
            <a:fillRect/>
          </a:stretch>
        </p:blipFill>
        <p:spPr>
          <a:xfrm>
            <a:off x="8254557" y="6011092"/>
            <a:ext cx="511302" cy="189912"/>
          </a:xfrm>
          <a:prstGeom prst="rect">
            <a:avLst/>
          </a:prstGeom>
        </p:spPr>
      </p:pic>
      <p:pic>
        <p:nvPicPr>
          <p:cNvPr id="15" name="図 14">
            <a:extLst>
              <a:ext uri="{FF2B5EF4-FFF2-40B4-BE49-F238E27FC236}">
                <a16:creationId xmlns:a16="http://schemas.microsoft.com/office/drawing/2014/main" id="{35AFEE55-DCAC-0E7F-AFDF-1CC1BBDB42B4}"/>
              </a:ext>
            </a:extLst>
          </p:cNvPr>
          <p:cNvPicPr>
            <a:picLocks noChangeAspect="1"/>
          </p:cNvPicPr>
          <p:nvPr/>
        </p:nvPicPr>
        <p:blipFill>
          <a:blip r:embed="rId12"/>
          <a:stretch>
            <a:fillRect/>
          </a:stretch>
        </p:blipFill>
        <p:spPr>
          <a:xfrm>
            <a:off x="6832961" y="4745326"/>
            <a:ext cx="511302" cy="197433"/>
          </a:xfrm>
          <a:prstGeom prst="rect">
            <a:avLst/>
          </a:prstGeom>
        </p:spPr>
      </p:pic>
      <p:pic>
        <p:nvPicPr>
          <p:cNvPr id="16" name="図 15">
            <a:extLst>
              <a:ext uri="{FF2B5EF4-FFF2-40B4-BE49-F238E27FC236}">
                <a16:creationId xmlns:a16="http://schemas.microsoft.com/office/drawing/2014/main" id="{4E0BBFCD-1DAF-9B8F-4060-3755B2FA93D0}"/>
              </a:ext>
            </a:extLst>
          </p:cNvPr>
          <p:cNvPicPr>
            <a:picLocks noChangeAspect="1"/>
          </p:cNvPicPr>
          <p:nvPr/>
        </p:nvPicPr>
        <p:blipFill>
          <a:blip r:embed="rId11"/>
          <a:stretch>
            <a:fillRect/>
          </a:stretch>
        </p:blipFill>
        <p:spPr>
          <a:xfrm>
            <a:off x="8283741" y="3580557"/>
            <a:ext cx="511302" cy="189912"/>
          </a:xfrm>
          <a:prstGeom prst="rect">
            <a:avLst/>
          </a:prstGeom>
        </p:spPr>
      </p:pic>
      <p:pic>
        <p:nvPicPr>
          <p:cNvPr id="17" name="図 16">
            <a:extLst>
              <a:ext uri="{FF2B5EF4-FFF2-40B4-BE49-F238E27FC236}">
                <a16:creationId xmlns:a16="http://schemas.microsoft.com/office/drawing/2014/main" id="{2F13794A-004D-B6D2-1605-274EDF4A3786}"/>
              </a:ext>
            </a:extLst>
          </p:cNvPr>
          <p:cNvPicPr>
            <a:picLocks noChangeAspect="1"/>
          </p:cNvPicPr>
          <p:nvPr/>
        </p:nvPicPr>
        <p:blipFill>
          <a:blip r:embed="rId12"/>
          <a:stretch>
            <a:fillRect/>
          </a:stretch>
        </p:blipFill>
        <p:spPr>
          <a:xfrm>
            <a:off x="6862145" y="2314791"/>
            <a:ext cx="511302" cy="197433"/>
          </a:xfrm>
          <a:prstGeom prst="rect">
            <a:avLst/>
          </a:prstGeom>
        </p:spPr>
      </p:pic>
      <p:sp>
        <p:nvSpPr>
          <p:cNvPr id="11" name="スライド番号プレースホルダー 10">
            <a:extLst>
              <a:ext uri="{FF2B5EF4-FFF2-40B4-BE49-F238E27FC236}">
                <a16:creationId xmlns:a16="http://schemas.microsoft.com/office/drawing/2014/main" id="{1128C7C5-6910-F6A0-8609-12787FAA653E}"/>
              </a:ext>
            </a:extLst>
          </p:cNvPr>
          <p:cNvSpPr>
            <a:spLocks noGrp="1"/>
          </p:cNvSpPr>
          <p:nvPr>
            <p:ph type="sldNum" sz="quarter" idx="12"/>
          </p:nvPr>
        </p:nvSpPr>
        <p:spPr/>
        <p:txBody>
          <a:bodyPr/>
          <a:lstStyle/>
          <a:p>
            <a:fld id="{48F63A3B-78C7-47BE-AE5E-E10140E04643}" type="slidenum">
              <a:rPr lang="en-US" smtClean="0"/>
              <a:pPr/>
              <a:t>23</a:t>
            </a:fld>
            <a:r>
              <a:rPr lang="en-US"/>
              <a:t>/26</a:t>
            </a:r>
            <a:endParaRPr lang="en-US" dirty="0"/>
          </a:p>
        </p:txBody>
      </p:sp>
      <p:sp>
        <p:nvSpPr>
          <p:cNvPr id="4" name="テキスト ボックス 3">
            <a:extLst>
              <a:ext uri="{FF2B5EF4-FFF2-40B4-BE49-F238E27FC236}">
                <a16:creationId xmlns:a16="http://schemas.microsoft.com/office/drawing/2014/main" id="{7B992468-79C7-6A23-F125-892D73B8D627}"/>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51614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32D4542D-444C-89AF-6C30-71337C17288E}"/>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図 14">
            <a:extLst>
              <a:ext uri="{FF2B5EF4-FFF2-40B4-BE49-F238E27FC236}">
                <a16:creationId xmlns:a16="http://schemas.microsoft.com/office/drawing/2014/main" id="{8CA66183-5287-2DA1-ADC4-BA5450008639}"/>
              </a:ext>
            </a:extLst>
          </p:cNvPr>
          <p:cNvPicPr>
            <a:picLocks noChangeAspect="1"/>
          </p:cNvPicPr>
          <p:nvPr/>
        </p:nvPicPr>
        <p:blipFill>
          <a:blip r:embed="rId3"/>
          <a:stretch>
            <a:fillRect/>
          </a:stretch>
        </p:blipFill>
        <p:spPr>
          <a:xfrm>
            <a:off x="1836599" y="1538293"/>
            <a:ext cx="8518800" cy="3069726"/>
          </a:xfrm>
          <a:prstGeom prst="rect">
            <a:avLst/>
          </a:prstGeom>
        </p:spPr>
      </p:pic>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平坦な時空から見える円盤との比較</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4929352"/>
            <a:ext cx="7886700" cy="1562094"/>
          </a:xfrm>
        </p:spPr>
        <p:txBody>
          <a:bodyPr>
            <a:normAutofit/>
          </a:bodyPr>
          <a:lstStyle/>
          <a:p>
            <a:pPr marL="0" indent="0" eaLnBrk="0">
              <a:lnSpc>
                <a:spcPct val="150000"/>
              </a:lnSpc>
              <a:spcBef>
                <a:spcPts val="0"/>
              </a:spcBef>
              <a:buNone/>
            </a:pPr>
            <a:r>
              <a:rPr lang="ja-JP" altLang="en-US" sz="1800"/>
              <a:t>シュバルツシルト時空では</a:t>
            </a:r>
            <a:endParaRPr lang="en-US" altLang="ja-JP" sz="1800" dirty="0"/>
          </a:p>
          <a:p>
            <a:pPr marL="342900" lvl="1" indent="0" eaLnBrk="0">
              <a:lnSpc>
                <a:spcPct val="150000"/>
              </a:lnSpc>
              <a:spcBef>
                <a:spcPts val="0"/>
              </a:spcBef>
              <a:buNone/>
            </a:pPr>
            <a:r>
              <a:rPr lang="ja-JP" altLang="en-US"/>
              <a:t>・天体の後ろに位置する円盤はよく曲がって見えている。</a:t>
            </a:r>
            <a:endParaRPr lang="en-US" altLang="ja-JP" dirty="0"/>
          </a:p>
          <a:p>
            <a:pPr marL="342900" lvl="1" indent="0" eaLnBrk="0">
              <a:lnSpc>
                <a:spcPct val="150000"/>
              </a:lnSpc>
              <a:spcBef>
                <a:spcPts val="0"/>
              </a:spcBef>
              <a:buNone/>
            </a:pPr>
            <a:r>
              <a:rPr lang="ja-JP" altLang="en-US"/>
              <a:t>・平坦時空では見えない「円盤の裏側」から放たれた光が見えている。</a:t>
            </a:r>
            <a:endParaRPr lang="en-US" altLang="ja-JP" dirty="0"/>
          </a:p>
        </p:txBody>
      </p:sp>
      <p:sp>
        <p:nvSpPr>
          <p:cNvPr id="10" name="コンテンツ プレースホルダー 2">
            <a:extLst>
              <a:ext uri="{FF2B5EF4-FFF2-40B4-BE49-F238E27FC236}">
                <a16:creationId xmlns:a16="http://schemas.microsoft.com/office/drawing/2014/main" id="{4550313F-A6C0-4737-1112-E08F484BD17C}"/>
              </a:ext>
            </a:extLst>
          </p:cNvPr>
          <p:cNvSpPr txBox="1">
            <a:spLocks/>
          </p:cNvSpPr>
          <p:nvPr/>
        </p:nvSpPr>
        <p:spPr>
          <a:xfrm>
            <a:off x="4590067" y="1822933"/>
            <a:ext cx="1883323" cy="47357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平坦な時空</a:t>
            </a:r>
            <a:endParaRPr lang="en-US" altLang="ja-JP" sz="1400" dirty="0"/>
          </a:p>
        </p:txBody>
      </p:sp>
      <p:sp>
        <p:nvSpPr>
          <p:cNvPr id="11" name="コンテンツ プレースホルダー 2">
            <a:extLst>
              <a:ext uri="{FF2B5EF4-FFF2-40B4-BE49-F238E27FC236}">
                <a16:creationId xmlns:a16="http://schemas.microsoft.com/office/drawing/2014/main" id="{7ED6AEA8-490A-DE25-7E42-BAB7D18F296E}"/>
              </a:ext>
            </a:extLst>
          </p:cNvPr>
          <p:cNvSpPr txBox="1">
            <a:spLocks/>
          </p:cNvSpPr>
          <p:nvPr/>
        </p:nvSpPr>
        <p:spPr>
          <a:xfrm>
            <a:off x="7724117" y="1822933"/>
            <a:ext cx="2755682" cy="6011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シュバルツシルト時空</a:t>
            </a:r>
            <a:endParaRPr lang="en-US" altLang="ja-JP" sz="1400" dirty="0"/>
          </a:p>
        </p:txBody>
      </p:sp>
      <p:pic>
        <p:nvPicPr>
          <p:cNvPr id="5" name="図 4">
            <a:extLst>
              <a:ext uri="{FF2B5EF4-FFF2-40B4-BE49-F238E27FC236}">
                <a16:creationId xmlns:a16="http://schemas.microsoft.com/office/drawing/2014/main" id="{1C5A5564-B3B4-D59E-CFD7-1500606C3879}"/>
              </a:ext>
            </a:extLst>
          </p:cNvPr>
          <p:cNvPicPr>
            <a:picLocks noChangeAspect="1"/>
          </p:cNvPicPr>
          <p:nvPr/>
        </p:nvPicPr>
        <p:blipFill>
          <a:blip r:embed="rId4"/>
          <a:stretch>
            <a:fillRect/>
          </a:stretch>
        </p:blipFill>
        <p:spPr>
          <a:xfrm>
            <a:off x="4078764" y="4585232"/>
            <a:ext cx="511302" cy="189912"/>
          </a:xfrm>
          <a:prstGeom prst="rect">
            <a:avLst/>
          </a:prstGeom>
        </p:spPr>
      </p:pic>
      <p:pic>
        <p:nvPicPr>
          <p:cNvPr id="6" name="図 5">
            <a:extLst>
              <a:ext uri="{FF2B5EF4-FFF2-40B4-BE49-F238E27FC236}">
                <a16:creationId xmlns:a16="http://schemas.microsoft.com/office/drawing/2014/main" id="{24588D80-D5C2-6A54-E869-F6B13B7EFA9C}"/>
              </a:ext>
            </a:extLst>
          </p:cNvPr>
          <p:cNvPicPr>
            <a:picLocks noChangeAspect="1"/>
          </p:cNvPicPr>
          <p:nvPr/>
        </p:nvPicPr>
        <p:blipFill>
          <a:blip r:embed="rId5"/>
          <a:stretch>
            <a:fillRect/>
          </a:stretch>
        </p:blipFill>
        <p:spPr>
          <a:xfrm>
            <a:off x="2123775" y="2915217"/>
            <a:ext cx="511302" cy="197433"/>
          </a:xfrm>
          <a:prstGeom prst="rect">
            <a:avLst/>
          </a:prstGeom>
        </p:spPr>
      </p:pic>
      <p:pic>
        <p:nvPicPr>
          <p:cNvPr id="9" name="図 8">
            <a:extLst>
              <a:ext uri="{FF2B5EF4-FFF2-40B4-BE49-F238E27FC236}">
                <a16:creationId xmlns:a16="http://schemas.microsoft.com/office/drawing/2014/main" id="{F03D00BF-7AC7-20BA-E606-9CB107ABAA46}"/>
              </a:ext>
            </a:extLst>
          </p:cNvPr>
          <p:cNvPicPr>
            <a:picLocks noChangeAspect="1"/>
          </p:cNvPicPr>
          <p:nvPr/>
        </p:nvPicPr>
        <p:blipFill>
          <a:blip r:embed="rId4"/>
          <a:stretch>
            <a:fillRect/>
          </a:stretch>
        </p:blipFill>
        <p:spPr>
          <a:xfrm>
            <a:off x="7895160" y="4628078"/>
            <a:ext cx="511302" cy="189912"/>
          </a:xfrm>
          <a:prstGeom prst="rect">
            <a:avLst/>
          </a:prstGeom>
        </p:spPr>
      </p:pic>
      <p:pic>
        <p:nvPicPr>
          <p:cNvPr id="12" name="図 11">
            <a:extLst>
              <a:ext uri="{FF2B5EF4-FFF2-40B4-BE49-F238E27FC236}">
                <a16:creationId xmlns:a16="http://schemas.microsoft.com/office/drawing/2014/main" id="{CBADA6DE-3BF1-E1D0-AF85-C192EA38CF09}"/>
              </a:ext>
            </a:extLst>
          </p:cNvPr>
          <p:cNvPicPr>
            <a:picLocks noChangeAspect="1"/>
          </p:cNvPicPr>
          <p:nvPr/>
        </p:nvPicPr>
        <p:blipFill>
          <a:blip r:embed="rId5"/>
          <a:stretch>
            <a:fillRect/>
          </a:stretch>
        </p:blipFill>
        <p:spPr>
          <a:xfrm>
            <a:off x="6071285" y="2926318"/>
            <a:ext cx="511302" cy="197433"/>
          </a:xfrm>
          <a:prstGeom prst="rect">
            <a:avLst/>
          </a:prstGeom>
        </p:spPr>
      </p:pic>
      <p:sp>
        <p:nvSpPr>
          <p:cNvPr id="8" name="スライド番号プレースホルダー 7">
            <a:extLst>
              <a:ext uri="{FF2B5EF4-FFF2-40B4-BE49-F238E27FC236}">
                <a16:creationId xmlns:a16="http://schemas.microsoft.com/office/drawing/2014/main" id="{CB1B526F-C6D6-36A1-AFEC-7D52CC98917B}"/>
              </a:ext>
            </a:extLst>
          </p:cNvPr>
          <p:cNvSpPr>
            <a:spLocks noGrp="1"/>
          </p:cNvSpPr>
          <p:nvPr>
            <p:ph type="sldNum" sz="quarter" idx="12"/>
          </p:nvPr>
        </p:nvSpPr>
        <p:spPr/>
        <p:txBody>
          <a:bodyPr/>
          <a:lstStyle/>
          <a:p>
            <a:fld id="{48F63A3B-78C7-47BE-AE5E-E10140E04643}" type="slidenum">
              <a:rPr lang="en-US" smtClean="0"/>
              <a:pPr/>
              <a:t>24</a:t>
            </a:fld>
            <a:r>
              <a:rPr lang="en-US"/>
              <a:t>/26</a:t>
            </a:r>
            <a:endParaRPr lang="en-US" dirty="0"/>
          </a:p>
        </p:txBody>
      </p:sp>
      <p:sp>
        <p:nvSpPr>
          <p:cNvPr id="4" name="テキスト ボックス 3">
            <a:extLst>
              <a:ext uri="{FF2B5EF4-FFF2-40B4-BE49-F238E27FC236}">
                <a16:creationId xmlns:a16="http://schemas.microsoft.com/office/drawing/2014/main" id="{DCABC92E-AE2D-511D-89AB-22EFAEDEBCD9}"/>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201081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A9C8212A-D4C3-8765-708E-B50D15C3D753}"/>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221259" y="1947833"/>
            <a:ext cx="9749481" cy="4452581"/>
          </a:xfrm>
        </p:spPr>
        <p:txBody>
          <a:bodyPr/>
          <a:lstStyle/>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微分方程式を幾何的な考察や積分計算と組み合わせることで、ある光源点から放たれた光がスクリーンに写る位置を計算した。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この計算を円盤全体に適用することで、降着円盤が作る像の形を予測した。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EA9822A9-9460-41C5-B62B-6E2A97FBEF75}"/>
              </a:ext>
            </a:extLst>
          </p:cNvPr>
          <p:cNvSpPr>
            <a:spLocks noGrp="1"/>
          </p:cNvSpPr>
          <p:nvPr>
            <p:ph type="sldNum" sz="quarter" idx="12"/>
          </p:nvPr>
        </p:nvSpPr>
        <p:spPr/>
        <p:txBody>
          <a:bodyPr/>
          <a:lstStyle/>
          <a:p>
            <a:fld id="{48F63A3B-78C7-47BE-AE5E-E10140E04643}" type="slidenum">
              <a:rPr lang="en-US" smtClean="0"/>
              <a:pPr/>
              <a:t>25</a:t>
            </a:fld>
            <a:r>
              <a:rPr lang="en-US"/>
              <a:t>/26</a:t>
            </a:r>
            <a:endParaRPr lang="en-US" dirty="0"/>
          </a:p>
        </p:txBody>
      </p:sp>
      <p:sp>
        <p:nvSpPr>
          <p:cNvPr id="4" name="テキスト ボックス 3">
            <a:extLst>
              <a:ext uri="{FF2B5EF4-FFF2-40B4-BE49-F238E27FC236}">
                <a16:creationId xmlns:a16="http://schemas.microsoft.com/office/drawing/2014/main" id="{157DB171-8E04-2D56-15A5-6CFD733F40DB}"/>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3"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31436155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C871C7D4-D673-2915-AE4E-BEB5FF1CEC6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96314" y="1290113"/>
            <a:ext cx="9477632" cy="5248800"/>
          </a:xfrm>
        </p:spPr>
        <p:txBody>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一般相対論ではさまざまな時空を考えることができるので、この手法を用いて他の時空では円盤がどのように観測されるか、予測を行いたい。</a:t>
            </a:r>
            <a:endParaRPr lang="en-US" altLang="ja-JP" sz="1800" dirty="0"/>
          </a:p>
          <a:p>
            <a:pPr marL="0" indent="0" eaLnBrk="0">
              <a:lnSpc>
                <a:spcPct val="150000"/>
              </a:lnSpc>
              <a:spcBef>
                <a:spcPts val="0"/>
              </a:spcBef>
              <a:buNone/>
            </a:pPr>
            <a:endParaRPr lang="en-US" altLang="ja-JP" sz="1800" dirty="0"/>
          </a:p>
        </p:txBody>
      </p:sp>
      <p:sp>
        <p:nvSpPr>
          <p:cNvPr id="6" name="スライド番号プレースホルダー 5">
            <a:extLst>
              <a:ext uri="{FF2B5EF4-FFF2-40B4-BE49-F238E27FC236}">
                <a16:creationId xmlns:a16="http://schemas.microsoft.com/office/drawing/2014/main" id="{4707A64F-6CD8-8159-F692-EFCFF2013F3D}"/>
              </a:ext>
            </a:extLst>
          </p:cNvPr>
          <p:cNvSpPr>
            <a:spLocks noGrp="1"/>
          </p:cNvSpPr>
          <p:nvPr>
            <p:ph type="sldNum" sz="quarter" idx="12"/>
          </p:nvPr>
        </p:nvSpPr>
        <p:spPr/>
        <p:txBody>
          <a:bodyPr/>
          <a:lstStyle/>
          <a:p>
            <a:fld id="{48F63A3B-78C7-47BE-AE5E-E10140E04643}" type="slidenum">
              <a:rPr lang="en-US" smtClean="0"/>
              <a:pPr/>
              <a:t>26</a:t>
            </a:fld>
            <a:r>
              <a:rPr lang="en-US"/>
              <a:t>/26</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E720F55E-B064-869E-67F7-B68C32B679D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論文の結果を応用した計算</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299933" y="1123789"/>
            <a:ext cx="7886700" cy="635138"/>
          </a:xfrm>
        </p:spPr>
        <p:txBody>
          <a:bodyPr>
            <a:normAutofit/>
          </a:bodyPr>
          <a:lstStyle/>
          <a:p>
            <a:pPr marL="0" indent="0" eaLnBrk="0">
              <a:lnSpc>
                <a:spcPct val="150000"/>
              </a:lnSpc>
              <a:spcBef>
                <a:spcPts val="0"/>
              </a:spcBef>
              <a:buNone/>
            </a:pPr>
            <a:r>
              <a:rPr lang="en-US" altLang="ja-JP" sz="1800" dirty="0"/>
              <a:t>BH</a:t>
            </a:r>
            <a:r>
              <a:rPr lang="ja-JP" altLang="en-US" sz="1800"/>
              <a:t>を公転する点光源がどのように観測されるかを可視化しました。</a:t>
            </a:r>
            <a:endParaRPr lang="en-US" altLang="ja-JP" sz="1800" dirty="0"/>
          </a:p>
        </p:txBody>
      </p:sp>
      <p:pic>
        <p:nvPicPr>
          <p:cNvPr id="6" name="図 5">
            <a:extLst>
              <a:ext uri="{FF2B5EF4-FFF2-40B4-BE49-F238E27FC236}">
                <a16:creationId xmlns:a16="http://schemas.microsoft.com/office/drawing/2014/main" id="{CC030026-6703-3256-45B1-2F989C6B8457}"/>
              </a:ext>
            </a:extLst>
          </p:cNvPr>
          <p:cNvPicPr>
            <a:picLocks noChangeAspect="1"/>
          </p:cNvPicPr>
          <p:nvPr/>
        </p:nvPicPr>
        <p:blipFill>
          <a:blip r:embed="rId3"/>
          <a:stretch>
            <a:fillRect/>
          </a:stretch>
        </p:blipFill>
        <p:spPr>
          <a:xfrm>
            <a:off x="2165267" y="1841205"/>
            <a:ext cx="4078016" cy="2718677"/>
          </a:xfrm>
          <a:prstGeom prst="rect">
            <a:avLst/>
          </a:prstGeom>
        </p:spPr>
      </p:pic>
      <p:pic>
        <p:nvPicPr>
          <p:cNvPr id="11" name="図 10">
            <a:extLst>
              <a:ext uri="{FF2B5EF4-FFF2-40B4-BE49-F238E27FC236}">
                <a16:creationId xmlns:a16="http://schemas.microsoft.com/office/drawing/2014/main" id="{3620A18B-D5D2-E1D3-0558-ACC567DA2793}"/>
              </a:ext>
            </a:extLst>
          </p:cNvPr>
          <p:cNvPicPr>
            <a:picLocks noChangeAspect="1"/>
          </p:cNvPicPr>
          <p:nvPr/>
        </p:nvPicPr>
        <p:blipFill>
          <a:blip r:embed="rId4"/>
          <a:stretch>
            <a:fillRect/>
          </a:stretch>
        </p:blipFill>
        <p:spPr>
          <a:xfrm>
            <a:off x="5938487" y="1841205"/>
            <a:ext cx="4078016" cy="2718677"/>
          </a:xfrm>
          <a:prstGeom prst="rect">
            <a:avLst/>
          </a:prstGeom>
        </p:spPr>
      </p:pic>
      <p:sp>
        <p:nvSpPr>
          <p:cNvPr id="12" name="コンテンツ プレースホルダー 2">
            <a:extLst>
              <a:ext uri="{FF2B5EF4-FFF2-40B4-BE49-F238E27FC236}">
                <a16:creationId xmlns:a16="http://schemas.microsoft.com/office/drawing/2014/main" id="{80D356EE-FA61-689A-DC62-BB6351342430}"/>
              </a:ext>
            </a:extLst>
          </p:cNvPr>
          <p:cNvSpPr txBox="1">
            <a:spLocks/>
          </p:cNvSpPr>
          <p:nvPr/>
        </p:nvSpPr>
        <p:spPr>
          <a:xfrm>
            <a:off x="6731221" y="4719269"/>
            <a:ext cx="2885092" cy="7651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・平坦な時空</a:t>
            </a:r>
            <a:endParaRPr lang="en-US" altLang="ja-JP" sz="1400" dirty="0"/>
          </a:p>
          <a:p>
            <a:pPr marL="0" indent="0" eaLnBrk="0">
              <a:lnSpc>
                <a:spcPct val="150000"/>
              </a:lnSpc>
              <a:spcBef>
                <a:spcPts val="0"/>
              </a:spcBef>
              <a:buNone/>
            </a:pPr>
            <a:r>
              <a:rPr lang="ja-JP" altLang="en-US" sz="1400"/>
              <a:t>・真上（　　　　）から見た動画</a:t>
            </a:r>
            <a:endParaRPr lang="en-US" altLang="ja-JP" sz="1400" dirty="0"/>
          </a:p>
        </p:txBody>
      </p:sp>
      <p:sp>
        <p:nvSpPr>
          <p:cNvPr id="13" name="コンテンツ プレースホルダー 2">
            <a:extLst>
              <a:ext uri="{FF2B5EF4-FFF2-40B4-BE49-F238E27FC236}">
                <a16:creationId xmlns:a16="http://schemas.microsoft.com/office/drawing/2014/main" id="{47970137-FC5D-67C6-D706-EE6F9CC0FDF2}"/>
              </a:ext>
            </a:extLst>
          </p:cNvPr>
          <p:cNvSpPr txBox="1">
            <a:spLocks/>
          </p:cNvSpPr>
          <p:nvPr/>
        </p:nvSpPr>
        <p:spPr>
          <a:xfrm>
            <a:off x="2831895" y="4719270"/>
            <a:ext cx="3139791" cy="82312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400"/>
              <a:t>・シュバルツシルト時空</a:t>
            </a:r>
          </a:p>
          <a:p>
            <a:pPr marL="0" indent="0" eaLnBrk="0">
              <a:lnSpc>
                <a:spcPct val="150000"/>
              </a:lnSpc>
              <a:spcBef>
                <a:spcPts val="0"/>
              </a:spcBef>
              <a:buNone/>
            </a:pPr>
            <a:r>
              <a:rPr lang="ja-JP" altLang="en-US" sz="1400"/>
              <a:t>・　　　　　方向から見た動画</a:t>
            </a:r>
            <a:endParaRPr lang="en-US" altLang="ja-JP" sz="1400" dirty="0"/>
          </a:p>
        </p:txBody>
      </p:sp>
      <p:sp>
        <p:nvSpPr>
          <p:cNvPr id="9" name="テキスト ボックス 8">
            <a:extLst>
              <a:ext uri="{FF2B5EF4-FFF2-40B4-BE49-F238E27FC236}">
                <a16:creationId xmlns:a16="http://schemas.microsoft.com/office/drawing/2014/main" id="{2ACA6321-142F-A217-319F-96E3052F428A}"/>
              </a:ext>
            </a:extLst>
          </p:cNvPr>
          <p:cNvSpPr txBox="1"/>
          <p:nvPr/>
        </p:nvSpPr>
        <p:spPr>
          <a:xfrm>
            <a:off x="2165267" y="5690197"/>
            <a:ext cx="7874084" cy="769441"/>
          </a:xfrm>
          <a:prstGeom prst="rect">
            <a:avLst/>
          </a:prstGeom>
          <a:noFill/>
        </p:spPr>
        <p:txBody>
          <a:bodyPr wrap="square" rtlCol="0">
            <a:spAutoFit/>
          </a:bodyPr>
          <a:lstStyle/>
          <a:p>
            <a:r>
              <a:rPr kumimoji="1" lang="ja-JP" altLang="en-US" sz="16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近点移動：</a:t>
            </a:r>
            <a:endParaRPr kumimoji="1" lang="en-US" altLang="ja-JP" sz="1600" dirty="0">
              <a:solidFill>
                <a:schemeClr val="tx1">
                  <a:lumMod val="95000"/>
                  <a:lumOff val="5000"/>
                </a:schemeClr>
              </a:solidFill>
              <a:latin typeface="Hiragino Kaku Gothic Std W8" panose="020B0800000000000000" pitchFamily="34" charset="-128"/>
              <a:ea typeface="Hiragino Kaku Gothic Std W8" panose="020B0800000000000000" pitchFamily="34" charset="-128"/>
            </a:endParaRPr>
          </a:p>
          <a:p>
            <a:pPr lvl="1"/>
            <a:r>
              <a:rPr kumimoji="1" lang="ja-JP" altLang="en-US" sz="1400">
                <a:solidFill>
                  <a:schemeClr val="tx1">
                    <a:lumMod val="95000"/>
                    <a:lumOff val="5000"/>
                  </a:schemeClr>
                </a:solidFill>
                <a:latin typeface="Hiragino Kaku Gothic Std W8" panose="020B0800000000000000" pitchFamily="34" charset="-128"/>
                <a:ea typeface="Hiragino Kaku Gothic Std W8" panose="020B0800000000000000" pitchFamily="34" charset="-128"/>
              </a:rPr>
              <a:t>天体の軌道は正確には楕円軌道ではなく、「近点移動」と呼ばれる楕円の軸が回転するような運動をしている。</a:t>
            </a:r>
          </a:p>
        </p:txBody>
      </p:sp>
      <p:cxnSp>
        <p:nvCxnSpPr>
          <p:cNvPr id="14" name="直線コネクタ 13">
            <a:extLst>
              <a:ext uri="{FF2B5EF4-FFF2-40B4-BE49-F238E27FC236}">
                <a16:creationId xmlns:a16="http://schemas.microsoft.com/office/drawing/2014/main" id="{2C4B3536-B525-77B6-48D8-E545ADC3F233}"/>
              </a:ext>
            </a:extLst>
          </p:cNvPr>
          <p:cNvCxnSpPr>
            <a:cxnSpLocks/>
          </p:cNvCxnSpPr>
          <p:nvPr/>
        </p:nvCxnSpPr>
        <p:spPr>
          <a:xfrm>
            <a:off x="1343528" y="5602169"/>
            <a:ext cx="9539537" cy="0"/>
          </a:xfrm>
          <a:prstGeom prst="line">
            <a:avLst/>
          </a:prstGeom>
        </p:spPr>
        <p:style>
          <a:lnRef idx="1">
            <a:schemeClr val="dk1"/>
          </a:lnRef>
          <a:fillRef idx="0">
            <a:schemeClr val="dk1"/>
          </a:fillRef>
          <a:effectRef idx="0">
            <a:schemeClr val="dk1"/>
          </a:effectRef>
          <a:fontRef idx="minor">
            <a:schemeClr val="tx1"/>
          </a:fontRef>
        </p:style>
      </p:cxnSp>
      <p:pic>
        <p:nvPicPr>
          <p:cNvPr id="16" name="図 15">
            <a:extLst>
              <a:ext uri="{FF2B5EF4-FFF2-40B4-BE49-F238E27FC236}">
                <a16:creationId xmlns:a16="http://schemas.microsoft.com/office/drawing/2014/main" id="{AE647AA0-9C72-12C4-3999-C536891484AC}"/>
              </a:ext>
            </a:extLst>
          </p:cNvPr>
          <p:cNvPicPr>
            <a:picLocks noChangeAspect="1"/>
          </p:cNvPicPr>
          <p:nvPr/>
        </p:nvPicPr>
        <p:blipFill>
          <a:blip r:embed="rId5"/>
          <a:stretch>
            <a:fillRect/>
          </a:stretch>
        </p:blipFill>
        <p:spPr>
          <a:xfrm>
            <a:off x="4012855" y="4538992"/>
            <a:ext cx="511302" cy="189912"/>
          </a:xfrm>
          <a:prstGeom prst="rect">
            <a:avLst/>
          </a:prstGeom>
        </p:spPr>
      </p:pic>
      <p:pic>
        <p:nvPicPr>
          <p:cNvPr id="17" name="図 16">
            <a:extLst>
              <a:ext uri="{FF2B5EF4-FFF2-40B4-BE49-F238E27FC236}">
                <a16:creationId xmlns:a16="http://schemas.microsoft.com/office/drawing/2014/main" id="{78A99138-46D4-C780-39AC-3142F855CC42}"/>
              </a:ext>
            </a:extLst>
          </p:cNvPr>
          <p:cNvPicPr>
            <a:picLocks noChangeAspect="1"/>
          </p:cNvPicPr>
          <p:nvPr/>
        </p:nvPicPr>
        <p:blipFill>
          <a:blip r:embed="rId6"/>
          <a:stretch>
            <a:fillRect/>
          </a:stretch>
        </p:blipFill>
        <p:spPr>
          <a:xfrm>
            <a:off x="2375641" y="3062459"/>
            <a:ext cx="511302" cy="197433"/>
          </a:xfrm>
          <a:prstGeom prst="rect">
            <a:avLst/>
          </a:prstGeom>
        </p:spPr>
      </p:pic>
      <p:pic>
        <p:nvPicPr>
          <p:cNvPr id="18" name="図 17">
            <a:extLst>
              <a:ext uri="{FF2B5EF4-FFF2-40B4-BE49-F238E27FC236}">
                <a16:creationId xmlns:a16="http://schemas.microsoft.com/office/drawing/2014/main" id="{F9BB6412-1660-539D-C893-E33F2E83A20A}"/>
              </a:ext>
            </a:extLst>
          </p:cNvPr>
          <p:cNvPicPr>
            <a:picLocks noChangeAspect="1"/>
          </p:cNvPicPr>
          <p:nvPr/>
        </p:nvPicPr>
        <p:blipFill>
          <a:blip r:embed="rId5"/>
          <a:stretch>
            <a:fillRect/>
          </a:stretch>
        </p:blipFill>
        <p:spPr>
          <a:xfrm>
            <a:off x="7786075" y="4536287"/>
            <a:ext cx="511302" cy="189912"/>
          </a:xfrm>
          <a:prstGeom prst="rect">
            <a:avLst/>
          </a:prstGeom>
        </p:spPr>
      </p:pic>
      <p:pic>
        <p:nvPicPr>
          <p:cNvPr id="19" name="図 18">
            <a:extLst>
              <a:ext uri="{FF2B5EF4-FFF2-40B4-BE49-F238E27FC236}">
                <a16:creationId xmlns:a16="http://schemas.microsoft.com/office/drawing/2014/main" id="{DCA42C75-7AB2-FF01-393B-A454C77248FF}"/>
              </a:ext>
            </a:extLst>
          </p:cNvPr>
          <p:cNvPicPr>
            <a:picLocks noChangeAspect="1"/>
          </p:cNvPicPr>
          <p:nvPr/>
        </p:nvPicPr>
        <p:blipFill>
          <a:blip r:embed="rId6"/>
          <a:stretch>
            <a:fillRect/>
          </a:stretch>
        </p:blipFill>
        <p:spPr>
          <a:xfrm>
            <a:off x="6148861" y="3059754"/>
            <a:ext cx="511302" cy="197433"/>
          </a:xfrm>
          <a:prstGeom prst="rect">
            <a:avLst/>
          </a:prstGeom>
        </p:spPr>
      </p:pic>
      <p:pic>
        <p:nvPicPr>
          <p:cNvPr id="15" name="図 14">
            <a:extLst>
              <a:ext uri="{FF2B5EF4-FFF2-40B4-BE49-F238E27FC236}">
                <a16:creationId xmlns:a16="http://schemas.microsoft.com/office/drawing/2014/main" id="{16A5B925-5C00-07C0-887E-EB113302C9F1}"/>
              </a:ext>
            </a:extLst>
          </p:cNvPr>
          <p:cNvPicPr>
            <a:picLocks noChangeAspect="1"/>
          </p:cNvPicPr>
          <p:nvPr/>
        </p:nvPicPr>
        <p:blipFill>
          <a:blip r:embed="rId7"/>
          <a:stretch>
            <a:fillRect/>
          </a:stretch>
        </p:blipFill>
        <p:spPr>
          <a:xfrm>
            <a:off x="3192018" y="5148801"/>
            <a:ext cx="753294" cy="192703"/>
          </a:xfrm>
          <a:prstGeom prst="rect">
            <a:avLst/>
          </a:prstGeom>
        </p:spPr>
      </p:pic>
      <p:pic>
        <p:nvPicPr>
          <p:cNvPr id="20" name="図 19">
            <a:extLst>
              <a:ext uri="{FF2B5EF4-FFF2-40B4-BE49-F238E27FC236}">
                <a16:creationId xmlns:a16="http://schemas.microsoft.com/office/drawing/2014/main" id="{85EA5EF6-0F44-9678-2D7E-A8B7E3BC7585}"/>
              </a:ext>
            </a:extLst>
          </p:cNvPr>
          <p:cNvPicPr>
            <a:picLocks noChangeAspect="1"/>
          </p:cNvPicPr>
          <p:nvPr/>
        </p:nvPicPr>
        <p:blipFill>
          <a:blip r:embed="rId8"/>
          <a:stretch>
            <a:fillRect/>
          </a:stretch>
        </p:blipFill>
        <p:spPr>
          <a:xfrm>
            <a:off x="7576477" y="5156550"/>
            <a:ext cx="648181" cy="192703"/>
          </a:xfrm>
          <a:prstGeom prst="rect">
            <a:avLst/>
          </a:prstGeom>
        </p:spPr>
      </p:pic>
      <p:sp>
        <p:nvSpPr>
          <p:cNvPr id="5" name="テキスト ボックス 4">
            <a:extLst>
              <a:ext uri="{FF2B5EF4-FFF2-40B4-BE49-F238E27FC236}">
                <a16:creationId xmlns:a16="http://schemas.microsoft.com/office/drawing/2014/main" id="{D507FA99-F980-0376-ED94-713C7553AF23}"/>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1ADEF198-C936-5E8C-CF04-56AAF3E74BC1}"/>
              </a:ext>
            </a:extLst>
          </p:cNvPr>
          <p:cNvSpPr>
            <a:spLocks noGrp="1"/>
          </p:cNvSpPr>
          <p:nvPr>
            <p:ph type="sldNum" sz="quarter" idx="12"/>
          </p:nvPr>
        </p:nvSpPr>
        <p:spPr/>
        <p:txBody>
          <a:bodyPr/>
          <a:lstStyle/>
          <a:p>
            <a:fld id="{48F63A3B-78C7-47BE-AE5E-E10140E04643}" type="slidenum">
              <a:rPr lang="en-US" smtClean="0"/>
              <a:pPr/>
              <a:t>27</a:t>
            </a:fld>
            <a:r>
              <a:rPr lang="en-US"/>
              <a:t>/26</a:t>
            </a:r>
            <a:endParaRPr lang="en-US" dirty="0"/>
          </a:p>
        </p:txBody>
      </p:sp>
    </p:spTree>
    <p:extLst>
      <p:ext uri="{BB962C8B-B14F-4D97-AF65-F5344CB8AC3E}">
        <p14:creationId xmlns:p14="http://schemas.microsoft.com/office/powerpoint/2010/main" val="9587644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174EF944-465D-88DD-1916-FD68F7AFAAB8}"/>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49" y="67622"/>
            <a:ext cx="7712162" cy="984738"/>
          </a:xfrm>
        </p:spPr>
        <p:txBody>
          <a:bodyPr>
            <a:normAutofit/>
          </a:bodyPr>
          <a:lstStyle/>
          <a:p>
            <a:r>
              <a:rPr lang="ja-JP" altLang="en-US"/>
              <a:t>スライドのまとめ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413688" y="1200795"/>
            <a:ext cx="4051471" cy="5338119"/>
          </a:xfrm>
        </p:spPr>
        <p:txBody>
          <a:bodyPr numCol="1">
            <a:normAutofit fontScale="77500" lnSpcReduction="20000"/>
          </a:bodyPr>
          <a:lstStyle/>
          <a:p>
            <a:pPr>
              <a:lnSpc>
                <a:spcPct val="150000"/>
              </a:lnSpc>
            </a:pPr>
            <a:r>
              <a:rPr lang="ja-JP" altLang="en-US" sz="1800"/>
              <a:t>光の軌道を考える</a:t>
            </a:r>
            <a:endParaRPr lang="en-US" altLang="ja-JP" sz="1800" dirty="0"/>
          </a:p>
          <a:p>
            <a:pPr lvl="1">
              <a:lnSpc>
                <a:spcPct val="150000"/>
              </a:lnSpc>
            </a:pPr>
            <a:r>
              <a:rPr lang="ja-JP" altLang="en-US">
                <a:solidFill>
                  <a:schemeClr val="bg2">
                    <a:lumMod val="50000"/>
                  </a:schemeClr>
                </a:solidFill>
                <a:hlinkClick r:id="rId3" action="ppaction://hlinksldjump"/>
              </a:rPr>
              <a:t>シュバルツシルト計量</a:t>
            </a:r>
            <a:r>
              <a:rPr lang="en-US" altLang="ja-JP" dirty="0">
                <a:solidFill>
                  <a:schemeClr val="bg2">
                    <a:lumMod val="50000"/>
                  </a:schemeClr>
                </a:solidFill>
              </a:rPr>
              <a:t>	(P.7)</a:t>
            </a:r>
          </a:p>
          <a:p>
            <a:pPr lvl="1">
              <a:lnSpc>
                <a:spcPct val="150000"/>
              </a:lnSpc>
            </a:pPr>
            <a:r>
              <a:rPr lang="en-US" altLang="ja-JP" dirty="0">
                <a:solidFill>
                  <a:schemeClr val="bg2">
                    <a:lumMod val="50000"/>
                  </a:schemeClr>
                </a:solidFill>
                <a:hlinkClick r:id="rId4" action="ppaction://hlinksldjump"/>
              </a:rPr>
              <a:t>null</a:t>
            </a:r>
            <a:r>
              <a:rPr lang="ja-JP" altLang="en-US">
                <a:solidFill>
                  <a:schemeClr val="bg2">
                    <a:lumMod val="50000"/>
                  </a:schemeClr>
                </a:solidFill>
                <a:hlinkClick r:id="rId4" action="ppaction://hlinksldjump"/>
              </a:rPr>
              <a:t>測地線方程式</a:t>
            </a:r>
            <a:r>
              <a:rPr lang="en-US" altLang="ja-JP" dirty="0">
                <a:solidFill>
                  <a:schemeClr val="bg2">
                    <a:lumMod val="50000"/>
                  </a:schemeClr>
                </a:solidFill>
              </a:rPr>
              <a:t>		(P.8)</a:t>
            </a:r>
          </a:p>
          <a:p>
            <a:pPr lvl="1">
              <a:lnSpc>
                <a:spcPct val="150000"/>
              </a:lnSpc>
            </a:pPr>
            <a:r>
              <a:rPr lang="ja-JP" altLang="en-US">
                <a:solidFill>
                  <a:schemeClr val="bg2">
                    <a:lumMod val="50000"/>
                  </a:schemeClr>
                </a:solidFill>
                <a:hlinkClick r:id="rId5" action="ppaction://hlinksldjump"/>
              </a:rPr>
              <a:t>微分方程式の導出・解析</a:t>
            </a:r>
            <a:r>
              <a:rPr lang="en-US" altLang="ja-JP" dirty="0">
                <a:solidFill>
                  <a:schemeClr val="bg2">
                    <a:lumMod val="50000"/>
                  </a:schemeClr>
                </a:solidFill>
              </a:rPr>
              <a:t>	(P.9)</a:t>
            </a:r>
            <a:endParaRPr lang="en-US" altLang="ja-JP" sz="1100" dirty="0"/>
          </a:p>
          <a:p>
            <a:pPr>
              <a:lnSpc>
                <a:spcPct val="150000"/>
              </a:lnSpc>
            </a:pPr>
            <a:r>
              <a:rPr lang="ja-JP" altLang="en-US" sz="1800"/>
              <a:t>像を描くための準備と計算</a:t>
            </a:r>
            <a:endParaRPr lang="en-US" altLang="ja-JP" sz="1800" dirty="0"/>
          </a:p>
          <a:p>
            <a:pPr lvl="1">
              <a:lnSpc>
                <a:spcPct val="150000"/>
              </a:lnSpc>
            </a:pPr>
            <a:r>
              <a:rPr lang="ja-JP" altLang="en-US">
                <a:solidFill>
                  <a:schemeClr val="bg2">
                    <a:lumMod val="50000"/>
                  </a:schemeClr>
                </a:solidFill>
                <a:hlinkClick r:id="rId6" action="ppaction://hlinksldjump"/>
              </a:rPr>
              <a:t>問題設定</a:t>
            </a:r>
            <a:r>
              <a:rPr lang="en-US" altLang="ja-JP" dirty="0">
                <a:solidFill>
                  <a:schemeClr val="bg2">
                    <a:lumMod val="50000"/>
                  </a:schemeClr>
                </a:solidFill>
              </a:rPr>
              <a:t>			(P.13)</a:t>
            </a:r>
          </a:p>
          <a:p>
            <a:pPr lvl="1">
              <a:lnSpc>
                <a:spcPct val="150000"/>
              </a:lnSpc>
            </a:pPr>
            <a:r>
              <a:rPr lang="ja-JP" altLang="en-US">
                <a:solidFill>
                  <a:schemeClr val="bg2">
                    <a:lumMod val="50000"/>
                  </a:schemeClr>
                </a:solidFill>
                <a:hlinkClick r:id="rId7" action="ppaction://hlinksldjump"/>
              </a:rPr>
              <a:t>座標設定</a:t>
            </a:r>
            <a:r>
              <a:rPr lang="en-US" altLang="ja-JP" dirty="0">
                <a:solidFill>
                  <a:schemeClr val="bg2">
                    <a:lumMod val="50000"/>
                  </a:schemeClr>
                </a:solidFill>
              </a:rPr>
              <a:t>			(P.14)</a:t>
            </a:r>
          </a:p>
          <a:p>
            <a:pPr lvl="1">
              <a:lnSpc>
                <a:spcPct val="150000"/>
              </a:lnSpc>
            </a:pPr>
            <a:r>
              <a:rPr lang="ja-JP" altLang="en-US">
                <a:solidFill>
                  <a:schemeClr val="bg2">
                    <a:lumMod val="50000"/>
                  </a:schemeClr>
                </a:solidFill>
                <a:hlinkClick r:id="rId8" action="ppaction://hlinksldjump"/>
              </a:rPr>
              <a:t>計算目標</a:t>
            </a:r>
            <a:r>
              <a:rPr lang="en-US" altLang="ja-JP" dirty="0">
                <a:solidFill>
                  <a:schemeClr val="bg2">
                    <a:lumMod val="50000"/>
                  </a:schemeClr>
                </a:solidFill>
              </a:rPr>
              <a:t>			(P.15)</a:t>
            </a:r>
          </a:p>
          <a:p>
            <a:pPr lvl="1">
              <a:lnSpc>
                <a:spcPct val="150000"/>
              </a:lnSpc>
            </a:pPr>
            <a:r>
              <a:rPr lang="ja-JP" altLang="en-US">
                <a:solidFill>
                  <a:schemeClr val="bg2">
                    <a:lumMod val="50000"/>
                  </a:schemeClr>
                </a:solidFill>
                <a:hlinkClick r:id="rId9" action="ppaction://hlinksldjump"/>
              </a:rPr>
              <a:t>具体的な計算の流れ</a:t>
            </a:r>
            <a:r>
              <a:rPr lang="en-US" altLang="ja-JP" dirty="0">
                <a:solidFill>
                  <a:schemeClr val="bg2">
                    <a:lumMod val="50000"/>
                  </a:schemeClr>
                </a:solidFill>
              </a:rPr>
              <a:t>	(P.16)</a:t>
            </a:r>
          </a:p>
          <a:p>
            <a:pPr lvl="1">
              <a:lnSpc>
                <a:spcPct val="150000"/>
              </a:lnSpc>
            </a:pPr>
            <a:r>
              <a:rPr lang="en-US" altLang="ja-JP" dirty="0">
                <a:solidFill>
                  <a:schemeClr val="bg2">
                    <a:lumMod val="50000"/>
                  </a:schemeClr>
                </a:solidFill>
                <a:hlinkClick r:id="rId10" action="ppaction://hlinksldjump"/>
              </a:rPr>
              <a:t>a </a:t>
            </a:r>
            <a:r>
              <a:rPr lang="ja-JP" altLang="en-US">
                <a:solidFill>
                  <a:schemeClr val="bg2">
                    <a:lumMod val="50000"/>
                  </a:schemeClr>
                </a:solidFill>
                <a:hlinkClick r:id="rId10" action="ppaction://hlinksldjump"/>
              </a:rPr>
              <a:t>を求める</a:t>
            </a:r>
            <a:r>
              <a:rPr lang="en-US" altLang="ja-JP" dirty="0">
                <a:solidFill>
                  <a:schemeClr val="bg2">
                    <a:lumMod val="50000"/>
                  </a:schemeClr>
                </a:solidFill>
              </a:rPr>
              <a:t>		(P.17)</a:t>
            </a:r>
          </a:p>
          <a:p>
            <a:pPr lvl="1">
              <a:lnSpc>
                <a:spcPct val="150000"/>
              </a:lnSpc>
            </a:pPr>
            <a:r>
              <a:rPr lang="en-US" altLang="ja-JP" dirty="0">
                <a:solidFill>
                  <a:schemeClr val="bg2">
                    <a:lumMod val="50000"/>
                  </a:schemeClr>
                </a:solidFill>
                <a:hlinkClick r:id="rId11" action="ppaction://hlinksldjump"/>
              </a:rPr>
              <a:t>b </a:t>
            </a:r>
            <a:r>
              <a:rPr lang="ja-JP" altLang="en-US">
                <a:solidFill>
                  <a:schemeClr val="bg2">
                    <a:lumMod val="50000"/>
                  </a:schemeClr>
                </a:solidFill>
                <a:hlinkClick r:id="rId11" action="ppaction://hlinksldjump"/>
              </a:rPr>
              <a:t>を求める</a:t>
            </a:r>
            <a:r>
              <a:rPr lang="en-US" altLang="ja-JP" dirty="0">
                <a:solidFill>
                  <a:schemeClr val="bg2">
                    <a:lumMod val="50000"/>
                  </a:schemeClr>
                </a:solidFill>
              </a:rPr>
              <a:t>		(P.19)</a:t>
            </a:r>
          </a:p>
          <a:p>
            <a:pPr>
              <a:lnSpc>
                <a:spcPct val="150000"/>
              </a:lnSpc>
            </a:pPr>
            <a:r>
              <a:rPr lang="ja-JP" altLang="en-US" sz="1800">
                <a:solidFill>
                  <a:schemeClr val="tx1">
                    <a:lumMod val="95000"/>
                    <a:lumOff val="5000"/>
                  </a:schemeClr>
                </a:solidFill>
              </a:rPr>
              <a:t>像の解析</a:t>
            </a:r>
            <a:endParaRPr lang="en-US" altLang="ja-JP" sz="1800" dirty="0">
              <a:solidFill>
                <a:schemeClr val="tx1">
                  <a:lumMod val="95000"/>
                  <a:lumOff val="5000"/>
                </a:schemeClr>
              </a:solidFill>
            </a:endParaRPr>
          </a:p>
          <a:p>
            <a:pPr lvl="1">
              <a:lnSpc>
                <a:spcPct val="150000"/>
              </a:lnSpc>
            </a:pPr>
            <a:r>
              <a:rPr lang="ja-JP" altLang="en-US">
                <a:solidFill>
                  <a:schemeClr val="bg2">
                    <a:lumMod val="50000"/>
                  </a:schemeClr>
                </a:solidFill>
                <a:hlinkClick r:id="rId12" action="ppaction://hlinksldjump"/>
              </a:rPr>
              <a:t>作成した像</a:t>
            </a:r>
            <a:r>
              <a:rPr lang="en-US" altLang="ja-JP" dirty="0">
                <a:solidFill>
                  <a:schemeClr val="bg2">
                    <a:lumMod val="50000"/>
                  </a:schemeClr>
                </a:solidFill>
              </a:rPr>
              <a:t>		(P.23)</a:t>
            </a:r>
          </a:p>
          <a:p>
            <a:pPr lvl="1">
              <a:lnSpc>
                <a:spcPct val="150000"/>
              </a:lnSpc>
            </a:pPr>
            <a:r>
              <a:rPr lang="ja-JP" altLang="en-US">
                <a:solidFill>
                  <a:schemeClr val="bg2">
                    <a:lumMod val="50000"/>
                  </a:schemeClr>
                </a:solidFill>
                <a:hlinkClick r:id="rId13" action="ppaction://hlinksldjump"/>
              </a:rPr>
              <a:t>平坦な時空との比較</a:t>
            </a:r>
            <a:r>
              <a:rPr lang="en-US" altLang="ja-JP" dirty="0">
                <a:solidFill>
                  <a:schemeClr val="bg2">
                    <a:lumMod val="50000"/>
                  </a:schemeClr>
                </a:solidFill>
              </a:rPr>
              <a:t>	(P.24)</a:t>
            </a:r>
          </a:p>
          <a:p>
            <a:pPr lvl="1">
              <a:lnSpc>
                <a:spcPct val="150000"/>
              </a:lnSpc>
            </a:pPr>
            <a:r>
              <a:rPr lang="ja-JP" altLang="en-US">
                <a:solidFill>
                  <a:schemeClr val="bg2">
                    <a:lumMod val="50000"/>
                  </a:schemeClr>
                </a:solidFill>
                <a:hlinkClick r:id="rId14" action="ppaction://hlinksldjump"/>
              </a:rPr>
              <a:t>近点移動の可視化</a:t>
            </a:r>
            <a:r>
              <a:rPr lang="en-US" altLang="ja-JP" dirty="0">
                <a:solidFill>
                  <a:schemeClr val="bg2">
                    <a:lumMod val="50000"/>
                  </a:schemeClr>
                </a:solidFill>
              </a:rPr>
              <a:t>		(P.27)</a:t>
            </a:r>
            <a:endParaRPr lang="ja-JP" altLang="en-US">
              <a:solidFill>
                <a:schemeClr val="bg2">
                  <a:lumMod val="50000"/>
                </a:schemeClr>
              </a:solidFill>
            </a:endParaRPr>
          </a:p>
        </p:txBody>
      </p:sp>
      <p:sp>
        <p:nvSpPr>
          <p:cNvPr id="7" name="コンテンツ プレースホルダー 2">
            <a:extLst>
              <a:ext uri="{FF2B5EF4-FFF2-40B4-BE49-F238E27FC236}">
                <a16:creationId xmlns:a16="http://schemas.microsoft.com/office/drawing/2014/main" id="{294F141B-C7F6-246B-E264-D574C3172B65}"/>
              </a:ext>
            </a:extLst>
          </p:cNvPr>
          <p:cNvSpPr txBox="1">
            <a:spLocks/>
          </p:cNvSpPr>
          <p:nvPr/>
        </p:nvSpPr>
        <p:spPr>
          <a:xfrm>
            <a:off x="6465159" y="1927088"/>
            <a:ext cx="3523220" cy="3992364"/>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342900" indent="0" algn="ctr" defTabSz="685800" rtl="0" eaLnBrk="1" latinLnBrk="0" hangingPunct="1">
              <a:lnSpc>
                <a:spcPct val="90000"/>
              </a:lnSpc>
              <a:spcBef>
                <a:spcPts val="375"/>
              </a:spcBef>
              <a:buFont typeface="Arial" panose="020B0604020202020204" pitchFamily="34" charset="0"/>
              <a:buNone/>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685800" indent="0" algn="ctr" defTabSz="685800" rtl="0" eaLnBrk="1" latinLnBrk="0" hangingPunct="1">
              <a:lnSpc>
                <a:spcPct val="90000"/>
              </a:lnSpc>
              <a:spcBef>
                <a:spcPts val="375"/>
              </a:spcBef>
              <a:buFont typeface="Arial" panose="020B0604020202020204" pitchFamily="34" charset="0"/>
              <a:buNone/>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0287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3716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7145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kumimoji="1" sz="1200" kern="1200">
                <a:solidFill>
                  <a:schemeClr val="tx1"/>
                </a:solidFill>
                <a:latin typeface="+mn-lt"/>
                <a:ea typeface="+mn-ea"/>
                <a:cs typeface="+mn-cs"/>
              </a:defRPr>
            </a:lvl9pPr>
          </a:lstStyle>
          <a:p>
            <a:pPr algn="l" eaLnBrk="0">
              <a:lnSpc>
                <a:spcPct val="150000"/>
              </a:lnSpc>
              <a:spcBef>
                <a:spcPts val="0"/>
              </a:spcBef>
            </a:pPr>
            <a:r>
              <a:rPr lang="ja-JP" altLang="en-US" sz="1400"/>
              <a:t>解答用</a:t>
            </a:r>
            <a:endParaRPr lang="en-US" altLang="ja-JP" sz="1400" dirty="0"/>
          </a:p>
          <a:p>
            <a:pPr algn="l" eaLnBrk="0">
              <a:lnSpc>
                <a:spcPct val="150000"/>
              </a:lnSpc>
              <a:spcBef>
                <a:spcPts val="0"/>
              </a:spcBef>
            </a:pPr>
            <a:r>
              <a:rPr lang="ja-JP" altLang="en-US" sz="1400"/>
              <a:t>・</a:t>
            </a:r>
            <a:r>
              <a:rPr lang="en-US" altLang="ja-JP" sz="1400" dirty="0">
                <a:hlinkClick r:id="rId15" action="ppaction://hlinksldjump"/>
              </a:rPr>
              <a:t>null</a:t>
            </a:r>
            <a:r>
              <a:rPr lang="ja-JP" altLang="en-US" sz="1400">
                <a:hlinkClick r:id="rId15" action="ppaction://hlinksldjump"/>
              </a:rPr>
              <a:t>測地線方程式（詳細</a:t>
            </a:r>
            <a:r>
              <a:rPr lang="en-US" altLang="ja-JP" sz="1400" dirty="0">
                <a:hlinkClick r:id="rId15" action="ppaction://hlinksldjump"/>
              </a:rPr>
              <a:t>version</a:t>
            </a:r>
            <a:r>
              <a:rPr lang="ja-JP" altLang="en-US" sz="1400">
                <a:hlinkClick r:id="rId15" action="ppaction://hlinksldjump"/>
              </a:rPr>
              <a:t>）</a:t>
            </a:r>
            <a:endParaRPr lang="en-US" altLang="ja-JP" sz="1400" dirty="0"/>
          </a:p>
          <a:p>
            <a:pPr algn="l" eaLnBrk="0">
              <a:lnSpc>
                <a:spcPct val="150000"/>
              </a:lnSpc>
              <a:spcBef>
                <a:spcPts val="0"/>
              </a:spcBef>
            </a:pPr>
            <a:r>
              <a:rPr lang="ja-JP" altLang="en-US" sz="1400"/>
              <a:t>・</a:t>
            </a:r>
            <a:r>
              <a:rPr lang="ja-JP" altLang="en-US" sz="1400">
                <a:hlinkClick r:id="rId16" action="ppaction://hlinksldjump"/>
              </a:rPr>
              <a:t>無限遠で衝突係数になる理由</a:t>
            </a:r>
            <a:endParaRPr lang="en-US" altLang="ja-JP" sz="1400" dirty="0"/>
          </a:p>
          <a:p>
            <a:pPr algn="l" eaLnBrk="0">
              <a:lnSpc>
                <a:spcPct val="150000"/>
              </a:lnSpc>
              <a:spcBef>
                <a:spcPts val="0"/>
              </a:spcBef>
            </a:pPr>
            <a:r>
              <a:rPr lang="ja-JP" altLang="en-US" sz="1400"/>
              <a:t>・</a:t>
            </a:r>
            <a:r>
              <a:rPr lang="ja-JP" altLang="en-US" sz="1400">
                <a:hlinkClick r:id="rId17" action="ppaction://hlinksldjump"/>
              </a:rPr>
              <a:t>加味している</a:t>
            </a:r>
            <a:r>
              <a:rPr lang="en-US" altLang="ja-JP" sz="1400" dirty="0">
                <a:hlinkClick r:id="rId17" action="ppaction://hlinksldjump"/>
              </a:rPr>
              <a:t> a </a:t>
            </a:r>
            <a:r>
              <a:rPr lang="ja-JP" altLang="en-US" sz="1400">
                <a:hlinkClick r:id="rId17" action="ppaction://hlinksldjump"/>
              </a:rPr>
              <a:t>のズレ</a:t>
            </a:r>
            <a:endParaRPr lang="en-US" altLang="ja-JP" sz="1400" dirty="0"/>
          </a:p>
          <a:p>
            <a:pPr algn="l" eaLnBrk="0">
              <a:lnSpc>
                <a:spcPct val="150000"/>
              </a:lnSpc>
              <a:spcBef>
                <a:spcPts val="0"/>
              </a:spcBef>
            </a:pPr>
            <a:r>
              <a:rPr lang="ja-JP" altLang="en-US" sz="1400"/>
              <a:t>・</a:t>
            </a:r>
            <a:r>
              <a:rPr lang="ja-JP" altLang="en-US" sz="1400">
                <a:hlinkClick r:id="rId18" action="ppaction://hlinksldjump"/>
              </a:rPr>
              <a:t>使っている積分の変形</a:t>
            </a:r>
            <a:endParaRPr lang="en-US" altLang="ja-JP" sz="1400" dirty="0"/>
          </a:p>
          <a:p>
            <a:pPr algn="l" eaLnBrk="0">
              <a:lnSpc>
                <a:spcPct val="150000"/>
              </a:lnSpc>
              <a:spcBef>
                <a:spcPts val="0"/>
              </a:spcBef>
            </a:pPr>
            <a:r>
              <a:rPr lang="ja-JP" altLang="en-US" sz="1400"/>
              <a:t>・</a:t>
            </a:r>
            <a:r>
              <a:rPr lang="en-US" altLang="ja-JP" sz="1400" dirty="0">
                <a:hlinkClick r:id="rId19" action="ppaction://hlinksldjump"/>
              </a:rPr>
              <a:t>M </a:t>
            </a:r>
            <a:r>
              <a:rPr lang="ja-JP" altLang="en-US" sz="1400">
                <a:hlinkClick r:id="rId19" action="ppaction://hlinksldjump"/>
              </a:rPr>
              <a:t>が距離としてかける理由</a:t>
            </a:r>
            <a:endParaRPr lang="en-US" altLang="ja-JP" sz="1400" dirty="0"/>
          </a:p>
          <a:p>
            <a:pPr algn="l" eaLnBrk="0">
              <a:lnSpc>
                <a:spcPct val="150000"/>
              </a:lnSpc>
              <a:spcBef>
                <a:spcPts val="0"/>
              </a:spcBef>
            </a:pPr>
            <a:r>
              <a:rPr lang="ja-JP" altLang="en-US" sz="1400"/>
              <a:t>・</a:t>
            </a:r>
            <a:r>
              <a:rPr lang="ja-JP" altLang="en-US" sz="1400">
                <a:hlinkClick r:id="rId20" action="ppaction://hlinksldjump"/>
              </a:rPr>
              <a:t>コードについての質問があればここ</a:t>
            </a: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endParaRPr lang="en-US" altLang="ja-JP" sz="1400" dirty="0"/>
          </a:p>
          <a:p>
            <a:pPr algn="l" eaLnBrk="0">
              <a:lnSpc>
                <a:spcPct val="150000"/>
              </a:lnSpc>
              <a:spcBef>
                <a:spcPts val="0"/>
              </a:spcBef>
            </a:pPr>
            <a:r>
              <a:rPr lang="ja-JP" altLang="en-US" sz="1400"/>
              <a:t>・</a:t>
            </a:r>
            <a:r>
              <a:rPr lang="ja-JP" altLang="en-US" sz="1400">
                <a:hlinkClick r:id="rId21" action="ppaction://hlinksldjump"/>
              </a:rPr>
              <a:t>まとめ</a:t>
            </a:r>
            <a:endParaRPr lang="en-US" altLang="ja-JP" sz="1400" dirty="0"/>
          </a:p>
          <a:p>
            <a:pPr eaLnBrk="0">
              <a:lnSpc>
                <a:spcPct val="150000"/>
              </a:lnSpc>
              <a:spcBef>
                <a:spcPts val="0"/>
              </a:spcBef>
            </a:pPr>
            <a:endParaRPr lang="en-US" altLang="ja-JP" sz="1400" dirty="0"/>
          </a:p>
        </p:txBody>
      </p:sp>
      <p:sp>
        <p:nvSpPr>
          <p:cNvPr id="5" name="スライド番号プレースホルダー 4">
            <a:extLst>
              <a:ext uri="{FF2B5EF4-FFF2-40B4-BE49-F238E27FC236}">
                <a16:creationId xmlns:a16="http://schemas.microsoft.com/office/drawing/2014/main" id="{228A1292-7395-B0A1-5464-F4CAE909D80A}"/>
              </a:ext>
            </a:extLst>
          </p:cNvPr>
          <p:cNvSpPr>
            <a:spLocks noGrp="1"/>
          </p:cNvSpPr>
          <p:nvPr>
            <p:ph type="sldNum" sz="quarter" idx="12"/>
          </p:nvPr>
        </p:nvSpPr>
        <p:spPr/>
        <p:txBody>
          <a:bodyPr/>
          <a:lstStyle/>
          <a:p>
            <a:fld id="{48F63A3B-78C7-47BE-AE5E-E10140E04643}" type="slidenum">
              <a:rPr lang="en-US" smtClean="0"/>
              <a:pPr/>
              <a:t>28</a:t>
            </a:fld>
            <a:r>
              <a:rPr lang="en-US"/>
              <a:t>/26</a:t>
            </a:r>
            <a:endParaRPr lang="en-US" dirty="0"/>
          </a:p>
        </p:txBody>
      </p:sp>
    </p:spTree>
    <p:extLst>
      <p:ext uri="{BB962C8B-B14F-4D97-AF65-F5344CB8AC3E}">
        <p14:creationId xmlns:p14="http://schemas.microsoft.com/office/powerpoint/2010/main" val="2899696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正方形/長方形 6">
            <a:extLst>
              <a:ext uri="{FF2B5EF4-FFF2-40B4-BE49-F238E27FC236}">
                <a16:creationId xmlns:a16="http://schemas.microsoft.com/office/drawing/2014/main" id="{A4E70EE5-0041-6625-FD99-84F2EC7D96B1}"/>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2152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無限遠で衝突係数と一致する理由</a:t>
            </a:r>
          </a:p>
        </p:txBody>
      </p:sp>
      <p:pic>
        <p:nvPicPr>
          <p:cNvPr id="30" name="図 29">
            <a:extLst>
              <a:ext uri="{FF2B5EF4-FFF2-40B4-BE49-F238E27FC236}">
                <a16:creationId xmlns:a16="http://schemas.microsoft.com/office/drawing/2014/main" id="{DB4BB299-4C39-17F5-2BD4-152B97001EEE}"/>
              </a:ext>
            </a:extLst>
          </p:cNvPr>
          <p:cNvPicPr>
            <a:picLocks noChangeAspect="1"/>
          </p:cNvPicPr>
          <p:nvPr/>
        </p:nvPicPr>
        <p:blipFill>
          <a:blip r:embed="rId3"/>
          <a:stretch>
            <a:fillRect/>
          </a:stretch>
        </p:blipFill>
        <p:spPr>
          <a:xfrm>
            <a:off x="5726087" y="2329021"/>
            <a:ext cx="3717846" cy="1996621"/>
          </a:xfrm>
          <a:prstGeom prst="rect">
            <a:avLst/>
          </a:prstGeom>
        </p:spPr>
      </p:pic>
      <p:sp>
        <p:nvSpPr>
          <p:cNvPr id="31" name="コンテンツ プレースホルダー 2">
            <a:extLst>
              <a:ext uri="{FF2B5EF4-FFF2-40B4-BE49-F238E27FC236}">
                <a16:creationId xmlns:a16="http://schemas.microsoft.com/office/drawing/2014/main" id="{AB5D205A-85A5-BA57-72B2-D5951D2E3FD6}"/>
              </a:ext>
            </a:extLst>
          </p:cNvPr>
          <p:cNvSpPr>
            <a:spLocks noGrp="1"/>
          </p:cNvSpPr>
          <p:nvPr>
            <p:ph idx="1"/>
          </p:nvPr>
        </p:nvSpPr>
        <p:spPr>
          <a:xfrm>
            <a:off x="3129200" y="2183763"/>
            <a:ext cx="1759529" cy="566364"/>
          </a:xfrm>
        </p:spPr>
        <p:txBody>
          <a:bodyPr>
            <a:normAutofit/>
          </a:bodyPr>
          <a:lstStyle/>
          <a:p>
            <a:pPr marL="0" indent="0">
              <a:lnSpc>
                <a:spcPct val="150000"/>
              </a:lnSpc>
              <a:spcBef>
                <a:spcPts val="0"/>
              </a:spcBef>
              <a:buNone/>
            </a:pPr>
            <a:r>
              <a:rPr lang="ja-JP" altLang="en-US" sz="1800"/>
              <a:t>微分方程式は</a:t>
            </a:r>
            <a:endParaRPr lang="en-US" altLang="ja-JP" sz="1800" dirty="0"/>
          </a:p>
        </p:txBody>
      </p:sp>
      <p:pic>
        <p:nvPicPr>
          <p:cNvPr id="33" name="図 32">
            <a:extLst>
              <a:ext uri="{FF2B5EF4-FFF2-40B4-BE49-F238E27FC236}">
                <a16:creationId xmlns:a16="http://schemas.microsoft.com/office/drawing/2014/main" id="{965FC41F-73E9-8740-AE60-0C4FD2889726}"/>
              </a:ext>
            </a:extLst>
          </p:cNvPr>
          <p:cNvPicPr>
            <a:picLocks noChangeAspect="1"/>
          </p:cNvPicPr>
          <p:nvPr/>
        </p:nvPicPr>
        <p:blipFill>
          <a:blip r:embed="rId4"/>
          <a:stretch>
            <a:fillRect/>
          </a:stretch>
        </p:blipFill>
        <p:spPr>
          <a:xfrm>
            <a:off x="3563158" y="1883698"/>
            <a:ext cx="719466" cy="255294"/>
          </a:xfrm>
          <a:prstGeom prst="rect">
            <a:avLst/>
          </a:prstGeom>
        </p:spPr>
      </p:pic>
      <p:sp>
        <p:nvSpPr>
          <p:cNvPr id="2" name="テキスト ボックス 1">
            <a:extLst>
              <a:ext uri="{FF2B5EF4-FFF2-40B4-BE49-F238E27FC236}">
                <a16:creationId xmlns:a16="http://schemas.microsoft.com/office/drawing/2014/main" id="{6F46BAB3-6BAF-B54C-7BC2-C54E6072D991}"/>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pic>
        <p:nvPicPr>
          <p:cNvPr id="3" name="図 2">
            <a:extLst>
              <a:ext uri="{FF2B5EF4-FFF2-40B4-BE49-F238E27FC236}">
                <a16:creationId xmlns:a16="http://schemas.microsoft.com/office/drawing/2014/main" id="{03F5A15E-3C92-27A6-87F2-AB05867F8CD7}"/>
              </a:ext>
            </a:extLst>
          </p:cNvPr>
          <p:cNvPicPr>
            <a:picLocks noChangeAspect="1"/>
          </p:cNvPicPr>
          <p:nvPr/>
        </p:nvPicPr>
        <p:blipFill>
          <a:blip r:embed="rId6"/>
          <a:stretch>
            <a:fillRect/>
          </a:stretch>
        </p:blipFill>
        <p:spPr>
          <a:xfrm>
            <a:off x="3563159" y="1637786"/>
            <a:ext cx="719466" cy="201141"/>
          </a:xfrm>
          <a:prstGeom prst="rect">
            <a:avLst/>
          </a:prstGeom>
        </p:spPr>
      </p:pic>
      <p:pic>
        <p:nvPicPr>
          <p:cNvPr id="5" name="図 4">
            <a:extLst>
              <a:ext uri="{FF2B5EF4-FFF2-40B4-BE49-F238E27FC236}">
                <a16:creationId xmlns:a16="http://schemas.microsoft.com/office/drawing/2014/main" id="{9AF0519F-30F8-B894-4B07-D2F18C3980EE}"/>
              </a:ext>
            </a:extLst>
          </p:cNvPr>
          <p:cNvPicPr>
            <a:picLocks noChangeAspect="1"/>
          </p:cNvPicPr>
          <p:nvPr/>
        </p:nvPicPr>
        <p:blipFill>
          <a:blip r:embed="rId7"/>
          <a:stretch>
            <a:fillRect/>
          </a:stretch>
        </p:blipFill>
        <p:spPr>
          <a:xfrm>
            <a:off x="3731039" y="2970329"/>
            <a:ext cx="1455163" cy="2106157"/>
          </a:xfrm>
          <a:prstGeom prst="rect">
            <a:avLst/>
          </a:prstGeom>
        </p:spPr>
      </p:pic>
      <p:sp>
        <p:nvSpPr>
          <p:cNvPr id="6" name="スライド番号プレースホルダー 5">
            <a:extLst>
              <a:ext uri="{FF2B5EF4-FFF2-40B4-BE49-F238E27FC236}">
                <a16:creationId xmlns:a16="http://schemas.microsoft.com/office/drawing/2014/main" id="{1500E781-87FE-5AED-6B2A-7CAC09AF860A}"/>
              </a:ext>
            </a:extLst>
          </p:cNvPr>
          <p:cNvSpPr>
            <a:spLocks noGrp="1"/>
          </p:cNvSpPr>
          <p:nvPr>
            <p:ph type="sldNum" sz="quarter" idx="12"/>
          </p:nvPr>
        </p:nvSpPr>
        <p:spPr/>
        <p:txBody>
          <a:bodyPr/>
          <a:lstStyle/>
          <a:p>
            <a:fld id="{48F63A3B-78C7-47BE-AE5E-E10140E04643}" type="slidenum">
              <a:rPr lang="en-US" smtClean="0"/>
              <a:pPr/>
              <a:t>29</a:t>
            </a:fld>
            <a:r>
              <a:rPr lang="en-US"/>
              <a:t>/26</a:t>
            </a:r>
            <a:endParaRPr lang="en-US" dirty="0"/>
          </a:p>
        </p:txBody>
      </p:sp>
    </p:spTree>
    <p:extLst>
      <p:ext uri="{BB962C8B-B14F-4D97-AF65-F5344CB8AC3E}">
        <p14:creationId xmlns:p14="http://schemas.microsoft.com/office/powerpoint/2010/main" val="223858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0599E374-1053-B098-4363-9996D3B07E3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43448" y="67622"/>
            <a:ext cx="8395901"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951470" y="1964724"/>
            <a:ext cx="10402330" cy="4526722"/>
          </a:xfrm>
        </p:spPr>
        <p:txBody>
          <a:bodyPr/>
          <a:lstStyle/>
          <a:p>
            <a:pPr marL="0" indent="0" eaLnBrk="0">
              <a:lnSpc>
                <a:spcPct val="150000"/>
              </a:lnSpc>
              <a:spcBef>
                <a:spcPts val="0"/>
              </a:spcBef>
              <a:buNone/>
            </a:pPr>
            <a:r>
              <a:rPr lang="ja-JP" altLang="en-US" sz="1800">
                <a:solidFill>
                  <a:schemeClr val="tx1">
                    <a:lumMod val="95000"/>
                    <a:lumOff val="5000"/>
                  </a:schemeClr>
                </a:solidFill>
                <a:latin typeface="Arial" panose="020B0604020202020204" pitchFamily="34" charset="0"/>
              </a:rPr>
              <a:t>・ブラックホール</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光すら抜け出すことのできない時空の領域。</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スライドではシュバルツシルト時空を形成する天体として扱っている。</a:t>
            </a:r>
            <a:endParaRPr lang="en-US" altLang="ja-JP"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r>
              <a:rPr lang="ja-JP" altLang="en-US" sz="1800"/>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a:solidFill>
                  <a:schemeClr val="tx1">
                    <a:lumMod val="95000"/>
                    <a:lumOff val="5000"/>
                  </a:schemeClr>
                </a:solidFill>
                <a:latin typeface="Arial" panose="020B0604020202020204" pitchFamily="34" charset="0"/>
              </a:rPr>
              <a:t>ブラックホールや中性子星、白色矮星など、</a:t>
            </a:r>
            <a:r>
              <a:rPr lang="ja-JP" altLang="en-US"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a:solidFill>
                  <a:schemeClr val="tx1">
                    <a:lumMod val="95000"/>
                    <a:lumOff val="5000"/>
                  </a:schemeClr>
                </a:solidFill>
                <a:latin typeface="Arial" panose="020B0604020202020204" pitchFamily="34" charset="0"/>
              </a:rPr>
              <a:t>。粘性による摩擦で高温になり、電磁波を放っている。</a:t>
            </a:r>
            <a:endParaRPr lang="en-US" altLang="ja-JP"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dirty="0">
              <a:solidFill>
                <a:schemeClr val="tx1">
                  <a:lumMod val="95000"/>
                  <a:lumOff val="5000"/>
                </a:schemeClr>
              </a:solidFill>
              <a:latin typeface="Arial" panose="020B0604020202020204" pitchFamily="34" charset="0"/>
            </a:endParaRPr>
          </a:p>
        </p:txBody>
      </p:sp>
      <p:sp>
        <p:nvSpPr>
          <p:cNvPr id="6" name="スライド番号プレースホルダー 5">
            <a:extLst>
              <a:ext uri="{FF2B5EF4-FFF2-40B4-BE49-F238E27FC236}">
                <a16:creationId xmlns:a16="http://schemas.microsoft.com/office/drawing/2014/main" id="{8E849145-09E0-1CEE-B8F7-8ADC1C66993F}"/>
              </a:ext>
            </a:extLst>
          </p:cNvPr>
          <p:cNvSpPr>
            <a:spLocks noGrp="1"/>
          </p:cNvSpPr>
          <p:nvPr>
            <p:ph type="sldNum" sz="quarter" idx="12"/>
          </p:nvPr>
        </p:nvSpPr>
        <p:spPr/>
        <p:txBody>
          <a:bodyPr/>
          <a:lstStyle/>
          <a:p>
            <a:fld id="{48F63A3B-78C7-47BE-AE5E-E10140E04643}" type="slidenum">
              <a:rPr lang="en-US" smtClean="0"/>
              <a:pPr/>
              <a:t>3</a:t>
            </a:fld>
            <a:r>
              <a:rPr lang="en-US"/>
              <a:t>/26</a:t>
            </a:r>
            <a:endParaRPr lang="en-US" dirty="0"/>
          </a:p>
        </p:txBody>
      </p:sp>
    </p:spTree>
    <p:extLst>
      <p:ext uri="{BB962C8B-B14F-4D97-AF65-F5344CB8AC3E}">
        <p14:creationId xmlns:p14="http://schemas.microsoft.com/office/powerpoint/2010/main" val="2626750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4DD92F2B-6B47-DB88-5BBC-277F50CB612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3010877" y="2640347"/>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4880597" y="1367310"/>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5886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7834086" y="5945511"/>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6477293" y="2788271"/>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4645989" y="5760058"/>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4787642" y="3999474"/>
            <a:ext cx="2616715" cy="289979"/>
          </a:xfrm>
          <a:prstGeom prst="rect">
            <a:avLst/>
          </a:prstGeom>
        </p:spPr>
      </p:pic>
      <p:sp>
        <p:nvSpPr>
          <p:cNvPr id="7" name="テキスト ボックス 6">
            <a:extLst>
              <a:ext uri="{FF2B5EF4-FFF2-40B4-BE49-F238E27FC236}">
                <a16:creationId xmlns:a16="http://schemas.microsoft.com/office/drawing/2014/main" id="{BDB92372-A6D6-23D5-8A6D-ADC0F5A986E2}"/>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1" name="スライド番号プレースホルダー 10">
            <a:extLst>
              <a:ext uri="{FF2B5EF4-FFF2-40B4-BE49-F238E27FC236}">
                <a16:creationId xmlns:a16="http://schemas.microsoft.com/office/drawing/2014/main" id="{2CEDA1B5-F63F-0718-68EC-6D6529098ADF}"/>
              </a:ext>
            </a:extLst>
          </p:cNvPr>
          <p:cNvSpPr>
            <a:spLocks noGrp="1"/>
          </p:cNvSpPr>
          <p:nvPr>
            <p:ph type="sldNum" sz="quarter" idx="12"/>
          </p:nvPr>
        </p:nvSpPr>
        <p:spPr/>
        <p:txBody>
          <a:bodyPr/>
          <a:lstStyle/>
          <a:p>
            <a:fld id="{48F63A3B-78C7-47BE-AE5E-E10140E04643}" type="slidenum">
              <a:rPr lang="en-US" smtClean="0"/>
              <a:pPr/>
              <a:t>30</a:t>
            </a:fld>
            <a:r>
              <a:rPr lang="en-US"/>
              <a:t>/26</a:t>
            </a:r>
            <a:endParaRPr lang="en-US" dirty="0"/>
          </a:p>
        </p:txBody>
      </p:sp>
    </p:spTree>
    <p:extLst>
      <p:ext uri="{BB962C8B-B14F-4D97-AF65-F5344CB8AC3E}">
        <p14:creationId xmlns:p14="http://schemas.microsoft.com/office/powerpoint/2010/main" val="1964674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61B169BB-A8C5-2F09-FD00-D435C5F13A16}"/>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4322902" y="1263756"/>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2152651"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2152650" y="2744001"/>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3394638"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2152650" y="3797811"/>
            <a:ext cx="6876425" cy="1552228"/>
          </a:xfrm>
          <a:prstGeom prst="rect">
            <a:avLst/>
          </a:prstGeom>
        </p:spPr>
      </p:pic>
      <p:sp>
        <p:nvSpPr>
          <p:cNvPr id="7" name="スライド番号プレースホルダー 6">
            <a:extLst>
              <a:ext uri="{FF2B5EF4-FFF2-40B4-BE49-F238E27FC236}">
                <a16:creationId xmlns:a16="http://schemas.microsoft.com/office/drawing/2014/main" id="{E28B4F66-5E13-3B20-208F-23FEDF419EC9}"/>
              </a:ext>
            </a:extLst>
          </p:cNvPr>
          <p:cNvSpPr>
            <a:spLocks noGrp="1"/>
          </p:cNvSpPr>
          <p:nvPr>
            <p:ph type="sldNum" sz="quarter" idx="12"/>
          </p:nvPr>
        </p:nvSpPr>
        <p:spPr/>
        <p:txBody>
          <a:bodyPr/>
          <a:lstStyle/>
          <a:p>
            <a:fld id="{48F63A3B-78C7-47BE-AE5E-E10140E04643}" type="slidenum">
              <a:rPr lang="en-US" smtClean="0"/>
              <a:pPr/>
              <a:t>31</a:t>
            </a:fld>
            <a:r>
              <a:rPr lang="en-US"/>
              <a:t>/26</a:t>
            </a:r>
            <a:endParaRPr lang="en-US" dirty="0"/>
          </a:p>
        </p:txBody>
      </p:sp>
    </p:spTree>
    <p:extLst>
      <p:ext uri="{BB962C8B-B14F-4D97-AF65-F5344CB8AC3E}">
        <p14:creationId xmlns:p14="http://schemas.microsoft.com/office/powerpoint/2010/main" val="682338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28224CD2-3F62-D9B4-87BA-D02C45C8FDE0}"/>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ja-JP" altLang="en-US" sz="1800"/>
              <a:t>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共変微分　　　　　　　　　　　　　　　　　　　　　　</a:t>
            </a:r>
            <a:endParaRPr lang="en-US" altLang="ja-JP" sz="1800" dirty="0"/>
          </a:p>
          <a:p>
            <a:pPr marL="0" indent="0" eaLnBrk="0">
              <a:lnSpc>
                <a:spcPct val="150000"/>
              </a:lnSpc>
              <a:spcBef>
                <a:spcPts val="0"/>
              </a:spcBef>
              <a:buNone/>
            </a:pPr>
            <a:r>
              <a:rPr lang="ja-JP" altLang="en-US" sz="1800"/>
              <a:t>波数ベクトルを　　　、アフィンパラメータを　　とおくき、</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を仮定すると、</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p:txBody>
      </p:sp>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3"/>
          <a:stretch>
            <a:fillRect/>
          </a:stretch>
        </p:blipFill>
        <p:spPr>
          <a:xfrm>
            <a:off x="2385545" y="1418810"/>
            <a:ext cx="472410" cy="184465"/>
          </a:xfrm>
          <a:prstGeom prst="rect">
            <a:avLst/>
          </a:prstGeom>
        </p:spPr>
      </p:pic>
      <p:pic>
        <p:nvPicPr>
          <p:cNvPr id="6" name="図 5">
            <a:extLst>
              <a:ext uri="{FF2B5EF4-FFF2-40B4-BE49-F238E27FC236}">
                <a16:creationId xmlns:a16="http://schemas.microsoft.com/office/drawing/2014/main" id="{FE8BEFDF-BFB4-9980-3085-FC1B4EC6FC96}"/>
              </a:ext>
            </a:extLst>
          </p:cNvPr>
          <p:cNvPicPr>
            <a:picLocks noChangeAspect="1"/>
          </p:cNvPicPr>
          <p:nvPr/>
        </p:nvPicPr>
        <p:blipFill>
          <a:blip r:embed="rId4"/>
          <a:stretch>
            <a:fillRect/>
          </a:stretch>
        </p:blipFill>
        <p:spPr>
          <a:xfrm>
            <a:off x="2993036" y="1981807"/>
            <a:ext cx="4470114" cy="984738"/>
          </a:xfrm>
          <a:prstGeom prst="rect">
            <a:avLst/>
          </a:prstGeom>
        </p:spPr>
      </p:pic>
      <p:pic>
        <p:nvPicPr>
          <p:cNvPr id="9" name="図 8">
            <a:extLst>
              <a:ext uri="{FF2B5EF4-FFF2-40B4-BE49-F238E27FC236}">
                <a16:creationId xmlns:a16="http://schemas.microsoft.com/office/drawing/2014/main" id="{F7C9D736-BC6B-843A-844B-40E962337C4B}"/>
              </a:ext>
            </a:extLst>
          </p:cNvPr>
          <p:cNvPicPr>
            <a:picLocks noChangeAspect="1"/>
          </p:cNvPicPr>
          <p:nvPr/>
        </p:nvPicPr>
        <p:blipFill>
          <a:blip r:embed="rId5"/>
          <a:stretch>
            <a:fillRect/>
          </a:stretch>
        </p:blipFill>
        <p:spPr>
          <a:xfrm>
            <a:off x="3583546" y="3314034"/>
            <a:ext cx="4212236" cy="491335"/>
          </a:xfrm>
          <a:prstGeom prst="rect">
            <a:avLst/>
          </a:prstGeom>
        </p:spPr>
      </p:pic>
      <p:pic>
        <p:nvPicPr>
          <p:cNvPr id="10" name="図 9">
            <a:extLst>
              <a:ext uri="{FF2B5EF4-FFF2-40B4-BE49-F238E27FC236}">
                <a16:creationId xmlns:a16="http://schemas.microsoft.com/office/drawing/2014/main" id="{2D849A0F-4259-A53C-E5DF-BC1E3C82A538}"/>
              </a:ext>
            </a:extLst>
          </p:cNvPr>
          <p:cNvPicPr>
            <a:picLocks noChangeAspect="1"/>
          </p:cNvPicPr>
          <p:nvPr/>
        </p:nvPicPr>
        <p:blipFill>
          <a:blip r:embed="rId6"/>
          <a:stretch>
            <a:fillRect/>
          </a:stretch>
        </p:blipFill>
        <p:spPr>
          <a:xfrm>
            <a:off x="3052020" y="4130565"/>
            <a:ext cx="2190749" cy="508000"/>
          </a:xfrm>
          <a:prstGeom prst="rect">
            <a:avLst/>
          </a:prstGeom>
        </p:spPr>
      </p:pic>
      <p:pic>
        <p:nvPicPr>
          <p:cNvPr id="11" name="図 10">
            <a:extLst>
              <a:ext uri="{FF2B5EF4-FFF2-40B4-BE49-F238E27FC236}">
                <a16:creationId xmlns:a16="http://schemas.microsoft.com/office/drawing/2014/main" id="{67C09B4B-A747-414A-336B-E6CC34918B4E}"/>
              </a:ext>
            </a:extLst>
          </p:cNvPr>
          <p:cNvPicPr>
            <a:picLocks noChangeAspect="1"/>
          </p:cNvPicPr>
          <p:nvPr/>
        </p:nvPicPr>
        <p:blipFill>
          <a:blip r:embed="rId7"/>
          <a:stretch>
            <a:fillRect/>
          </a:stretch>
        </p:blipFill>
        <p:spPr>
          <a:xfrm>
            <a:off x="3927461" y="3849577"/>
            <a:ext cx="519514" cy="284001"/>
          </a:xfrm>
          <a:prstGeom prst="rect">
            <a:avLst/>
          </a:prstGeom>
        </p:spPr>
      </p:pic>
      <p:pic>
        <p:nvPicPr>
          <p:cNvPr id="15" name="図 14">
            <a:extLst>
              <a:ext uri="{FF2B5EF4-FFF2-40B4-BE49-F238E27FC236}">
                <a16:creationId xmlns:a16="http://schemas.microsoft.com/office/drawing/2014/main" id="{C47B6276-88BC-9BB6-1D1A-21554CF6882F}"/>
              </a:ext>
            </a:extLst>
          </p:cNvPr>
          <p:cNvPicPr>
            <a:picLocks noChangeAspect="1"/>
          </p:cNvPicPr>
          <p:nvPr/>
        </p:nvPicPr>
        <p:blipFill>
          <a:blip r:embed="rId8"/>
          <a:stretch>
            <a:fillRect/>
          </a:stretch>
        </p:blipFill>
        <p:spPr>
          <a:xfrm>
            <a:off x="7217652" y="3884971"/>
            <a:ext cx="144474" cy="197701"/>
          </a:xfrm>
          <a:prstGeom prst="rect">
            <a:avLst/>
          </a:prstGeom>
        </p:spPr>
      </p:pic>
      <p:pic>
        <p:nvPicPr>
          <p:cNvPr id="16" name="図 15">
            <a:extLst>
              <a:ext uri="{FF2B5EF4-FFF2-40B4-BE49-F238E27FC236}">
                <a16:creationId xmlns:a16="http://schemas.microsoft.com/office/drawing/2014/main" id="{2BA841CD-DDD1-B045-9ACA-1A3E0E6DB4B0}"/>
              </a:ext>
            </a:extLst>
          </p:cNvPr>
          <p:cNvPicPr>
            <a:picLocks noChangeAspect="1"/>
          </p:cNvPicPr>
          <p:nvPr/>
        </p:nvPicPr>
        <p:blipFill>
          <a:blip r:embed="rId9"/>
          <a:stretch>
            <a:fillRect/>
          </a:stretch>
        </p:blipFill>
        <p:spPr>
          <a:xfrm>
            <a:off x="3504001" y="5018408"/>
            <a:ext cx="5071728" cy="1041323"/>
          </a:xfrm>
          <a:prstGeom prst="rect">
            <a:avLst/>
          </a:prstGeom>
        </p:spPr>
      </p:pic>
      <p:sp>
        <p:nvSpPr>
          <p:cNvPr id="7" name="スライド番号プレースホルダー 6">
            <a:extLst>
              <a:ext uri="{FF2B5EF4-FFF2-40B4-BE49-F238E27FC236}">
                <a16:creationId xmlns:a16="http://schemas.microsoft.com/office/drawing/2014/main" id="{DDAF385A-006D-0B6E-A48F-569B9E900C54}"/>
              </a:ext>
            </a:extLst>
          </p:cNvPr>
          <p:cNvSpPr>
            <a:spLocks noGrp="1"/>
          </p:cNvSpPr>
          <p:nvPr>
            <p:ph type="sldNum" sz="quarter" idx="12"/>
          </p:nvPr>
        </p:nvSpPr>
        <p:spPr/>
        <p:txBody>
          <a:bodyPr/>
          <a:lstStyle/>
          <a:p>
            <a:fld id="{48F63A3B-78C7-47BE-AE5E-E10140E04643}" type="slidenum">
              <a:rPr lang="en-US" smtClean="0"/>
              <a:pPr/>
              <a:t>32</a:t>
            </a:fld>
            <a:r>
              <a:rPr lang="en-US"/>
              <a:t>/26</a:t>
            </a:r>
            <a:endParaRPr lang="en-US" dirty="0"/>
          </a:p>
        </p:txBody>
      </p:sp>
    </p:spTree>
    <p:extLst>
      <p:ext uri="{BB962C8B-B14F-4D97-AF65-F5344CB8AC3E}">
        <p14:creationId xmlns:p14="http://schemas.microsoft.com/office/powerpoint/2010/main" val="1770103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F6A2ADC-39A6-E87E-1198-8F684CDAB973}"/>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a:extLst>
              <a:ext uri="{FF2B5EF4-FFF2-40B4-BE49-F238E27FC236}">
                <a16:creationId xmlns:a16="http://schemas.microsoft.com/office/drawing/2014/main" id="{8167E936-4216-6336-7ACA-8C30257F2203}"/>
              </a:ext>
            </a:extLst>
          </p:cNvPr>
          <p:cNvPicPr>
            <a:picLocks noChangeAspect="1"/>
          </p:cNvPicPr>
          <p:nvPr/>
        </p:nvPicPr>
        <p:blipFill>
          <a:blip r:embed="rId3"/>
          <a:stretch>
            <a:fillRect/>
          </a:stretch>
        </p:blipFill>
        <p:spPr>
          <a:xfrm>
            <a:off x="6476706" y="2127791"/>
            <a:ext cx="3370683" cy="3220725"/>
          </a:xfrm>
          <a:prstGeom prst="rect">
            <a:avLst/>
          </a:prstGeom>
        </p:spPr>
      </p:pic>
      <p:pic>
        <p:nvPicPr>
          <p:cNvPr id="9" name="図 8">
            <a:extLst>
              <a:ext uri="{FF2B5EF4-FFF2-40B4-BE49-F238E27FC236}">
                <a16:creationId xmlns:a16="http://schemas.microsoft.com/office/drawing/2014/main" id="{F83D3D09-68FE-FD46-C052-2245B0A86174}"/>
              </a:ext>
            </a:extLst>
          </p:cNvPr>
          <p:cNvPicPr>
            <a:picLocks noChangeAspect="1"/>
          </p:cNvPicPr>
          <p:nvPr/>
        </p:nvPicPr>
        <p:blipFill>
          <a:blip r:embed="rId4"/>
          <a:stretch>
            <a:fillRect/>
          </a:stretch>
        </p:blipFill>
        <p:spPr>
          <a:xfrm>
            <a:off x="2344611" y="2278768"/>
            <a:ext cx="3111710" cy="3087563"/>
          </a:xfrm>
          <a:prstGeom prst="rect">
            <a:avLst/>
          </a:prstGeom>
        </p:spPr>
      </p:pic>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2152650" y="1242647"/>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光が赤道面を　　回横切る時　　の偶奇で場合分けして考える。</a:t>
            </a:r>
            <a:endParaRPr lang="en-US" altLang="ja-JP" sz="1800" dirty="0"/>
          </a:p>
        </p:txBody>
      </p:sp>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3733612" y="1461604"/>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2152651" y="67622"/>
            <a:ext cx="7886700" cy="984738"/>
          </a:xfrm>
        </p:spPr>
        <p:txBody>
          <a:bodyPr>
            <a:normAutofit/>
          </a:bodyPr>
          <a:lstStyle/>
          <a:p>
            <a:r>
              <a:rPr lang="en-US" altLang="ja-JP" dirty="0"/>
              <a:t>a </a:t>
            </a:r>
            <a:r>
              <a:rPr lang="ja-JP" altLang="en-US"/>
              <a:t>のずれ</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5318383" y="1466715"/>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3038942"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7129944" y="1928865"/>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2097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6425184" y="5371304"/>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6087774" y="1928864"/>
            <a:ext cx="8226" cy="456258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8"/>
          <a:stretch>
            <a:fillRect/>
          </a:stretch>
        </p:blipFill>
        <p:spPr>
          <a:xfrm>
            <a:off x="2897943" y="2767040"/>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9"/>
          <a:stretch>
            <a:fillRect/>
          </a:stretch>
        </p:blipFill>
        <p:spPr>
          <a:xfrm>
            <a:off x="7129461" y="2743110"/>
            <a:ext cx="735519" cy="183078"/>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0"/>
          <a:stretch>
            <a:fillRect/>
          </a:stretch>
        </p:blipFill>
        <p:spPr>
          <a:xfrm>
            <a:off x="3945852" y="5547191"/>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1"/>
          <a:stretch>
            <a:fillRect/>
          </a:stretch>
        </p:blipFill>
        <p:spPr>
          <a:xfrm>
            <a:off x="3263320" y="5949031"/>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2"/>
          <a:stretch>
            <a:fillRect/>
          </a:stretch>
        </p:blipFill>
        <p:spPr>
          <a:xfrm>
            <a:off x="7418844" y="5969269"/>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3"/>
          <a:stretch>
            <a:fillRect/>
          </a:stretch>
        </p:blipFill>
        <p:spPr>
          <a:xfrm>
            <a:off x="6625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4"/>
          <a:stretch>
            <a:fillRect/>
          </a:stretch>
        </p:blipFill>
        <p:spPr>
          <a:xfrm>
            <a:off x="7266644" y="5548615"/>
            <a:ext cx="816401" cy="240118"/>
          </a:xfrm>
          <a:prstGeom prst="rect">
            <a:avLst/>
          </a:prstGeom>
        </p:spPr>
      </p:pic>
      <p:sp>
        <p:nvSpPr>
          <p:cNvPr id="7" name="テキスト ボックス 6">
            <a:extLst>
              <a:ext uri="{FF2B5EF4-FFF2-40B4-BE49-F238E27FC236}">
                <a16:creationId xmlns:a16="http://schemas.microsoft.com/office/drawing/2014/main" id="{AA707282-FA88-FF5E-D45A-F90D28D01FAD}"/>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5"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48805E52-90EF-12B6-5080-CB6C4E230528}"/>
              </a:ext>
            </a:extLst>
          </p:cNvPr>
          <p:cNvSpPr>
            <a:spLocks noGrp="1"/>
          </p:cNvSpPr>
          <p:nvPr>
            <p:ph type="sldNum" sz="quarter" idx="12"/>
          </p:nvPr>
        </p:nvSpPr>
        <p:spPr/>
        <p:txBody>
          <a:bodyPr/>
          <a:lstStyle/>
          <a:p>
            <a:fld id="{48F63A3B-78C7-47BE-AE5E-E10140E04643}" type="slidenum">
              <a:rPr lang="en-US" smtClean="0"/>
              <a:pPr/>
              <a:t>33</a:t>
            </a:fld>
            <a:r>
              <a:rPr lang="en-US"/>
              <a:t>/26</a:t>
            </a:r>
            <a:endParaRPr lang="en-US" dirty="0"/>
          </a:p>
        </p:txBody>
      </p:sp>
    </p:spTree>
    <p:extLst>
      <p:ext uri="{BB962C8B-B14F-4D97-AF65-F5344CB8AC3E}">
        <p14:creationId xmlns:p14="http://schemas.microsoft.com/office/powerpoint/2010/main" val="37356659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02D2F6F0-BEB2-A23C-9506-4FF3629B352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r>
              <a:rPr lang="en-US" altLang="ja-JP" sz="1800" dirty="0"/>
              <a:t>BH</a:t>
            </a:r>
            <a:r>
              <a:rPr lang="ja-JP" altLang="en-US" sz="1800"/>
              <a:t>と光の最近接距離を　　、　　　　　とおくと微分方程式は以下のように書き換えられる。</a:t>
            </a:r>
            <a:r>
              <a:rPr lang="en-US" altLang="ja-JP" sz="1800" dirty="0"/>
              <a:t> </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最近接点から　　が大きくなるにつれ　　は小さくなるので</a:t>
            </a:r>
            <a:endParaRPr lang="en-US" altLang="ja-JP" sz="1800" dirty="0"/>
          </a:p>
          <a:p>
            <a:pPr marL="0" indent="0" eaLnBrk="0">
              <a:lnSpc>
                <a:spcPct val="150000"/>
              </a:lnSpc>
              <a:spcBef>
                <a:spcPts val="0"/>
              </a:spcBef>
              <a:buNone/>
            </a:pPr>
            <a:endParaRPr lang="en-US" altLang="ja-JP" sz="1800" dirty="0"/>
          </a:p>
        </p:txBody>
      </p:sp>
      <p:pic>
        <p:nvPicPr>
          <p:cNvPr id="11" name="図 10">
            <a:extLst>
              <a:ext uri="{FF2B5EF4-FFF2-40B4-BE49-F238E27FC236}">
                <a16:creationId xmlns:a16="http://schemas.microsoft.com/office/drawing/2014/main" id="{7727D6FB-C00B-5C85-4B96-B855748C2D29}"/>
              </a:ext>
            </a:extLst>
          </p:cNvPr>
          <p:cNvPicPr>
            <a:picLocks noChangeAspect="1"/>
          </p:cNvPicPr>
          <p:nvPr/>
        </p:nvPicPr>
        <p:blipFill>
          <a:blip r:embed="rId3"/>
          <a:stretch>
            <a:fillRect/>
          </a:stretch>
        </p:blipFill>
        <p:spPr>
          <a:xfrm>
            <a:off x="4821736" y="1446280"/>
            <a:ext cx="171450" cy="158750"/>
          </a:xfrm>
          <a:prstGeom prst="rect">
            <a:avLst/>
          </a:prstGeom>
        </p:spPr>
      </p:pic>
      <p:pic>
        <p:nvPicPr>
          <p:cNvPr id="5" name="図 4">
            <a:extLst>
              <a:ext uri="{FF2B5EF4-FFF2-40B4-BE49-F238E27FC236}">
                <a16:creationId xmlns:a16="http://schemas.microsoft.com/office/drawing/2014/main" id="{512748F0-7472-B6DD-6138-46E7AEC17A2F}"/>
              </a:ext>
            </a:extLst>
          </p:cNvPr>
          <p:cNvPicPr>
            <a:picLocks noChangeAspect="1"/>
          </p:cNvPicPr>
          <p:nvPr/>
        </p:nvPicPr>
        <p:blipFill>
          <a:blip r:embed="rId4"/>
          <a:stretch>
            <a:fillRect/>
          </a:stretch>
        </p:blipFill>
        <p:spPr>
          <a:xfrm>
            <a:off x="5559275" y="1235306"/>
            <a:ext cx="695837" cy="565845"/>
          </a:xfrm>
          <a:prstGeom prst="rect">
            <a:avLst/>
          </a:prstGeom>
        </p:spPr>
      </p:pic>
      <p:pic>
        <p:nvPicPr>
          <p:cNvPr id="8" name="図 7">
            <a:extLst>
              <a:ext uri="{FF2B5EF4-FFF2-40B4-BE49-F238E27FC236}">
                <a16:creationId xmlns:a16="http://schemas.microsoft.com/office/drawing/2014/main" id="{F35D1C41-199F-F97F-20C4-B4E47A0D04FB}"/>
              </a:ext>
            </a:extLst>
          </p:cNvPr>
          <p:cNvPicPr>
            <a:picLocks noChangeAspect="1"/>
          </p:cNvPicPr>
          <p:nvPr/>
        </p:nvPicPr>
        <p:blipFill>
          <a:blip r:embed="rId5"/>
          <a:stretch>
            <a:fillRect/>
          </a:stretch>
        </p:blipFill>
        <p:spPr>
          <a:xfrm>
            <a:off x="2516334" y="4226219"/>
            <a:ext cx="2614118" cy="903059"/>
          </a:xfrm>
          <a:prstGeom prst="rect">
            <a:avLst/>
          </a:prstGeom>
        </p:spPr>
      </p:pic>
      <p:pic>
        <p:nvPicPr>
          <p:cNvPr id="13" name="図 12">
            <a:extLst>
              <a:ext uri="{FF2B5EF4-FFF2-40B4-BE49-F238E27FC236}">
                <a16:creationId xmlns:a16="http://schemas.microsoft.com/office/drawing/2014/main" id="{17DD79EA-67AC-6C35-AE3F-5EB5E137DDCE}"/>
              </a:ext>
            </a:extLst>
          </p:cNvPr>
          <p:cNvPicPr>
            <a:picLocks noChangeAspect="1"/>
          </p:cNvPicPr>
          <p:nvPr/>
        </p:nvPicPr>
        <p:blipFill>
          <a:blip r:embed="rId6"/>
          <a:stretch>
            <a:fillRect/>
          </a:stretch>
        </p:blipFill>
        <p:spPr>
          <a:xfrm>
            <a:off x="7586892" y="3993879"/>
            <a:ext cx="2730046" cy="1995311"/>
          </a:xfrm>
          <a:prstGeom prst="rect">
            <a:avLst/>
          </a:prstGeom>
        </p:spPr>
      </p:pic>
      <p:pic>
        <p:nvPicPr>
          <p:cNvPr id="14" name="図 13">
            <a:extLst>
              <a:ext uri="{FF2B5EF4-FFF2-40B4-BE49-F238E27FC236}">
                <a16:creationId xmlns:a16="http://schemas.microsoft.com/office/drawing/2014/main" id="{89B2DEDE-EAB2-CE8C-B6BA-605C25BF40B2}"/>
              </a:ext>
            </a:extLst>
          </p:cNvPr>
          <p:cNvPicPr>
            <a:picLocks noChangeAspect="1"/>
          </p:cNvPicPr>
          <p:nvPr/>
        </p:nvPicPr>
        <p:blipFill>
          <a:blip r:embed="rId7"/>
          <a:stretch>
            <a:fillRect/>
          </a:stretch>
        </p:blipFill>
        <p:spPr>
          <a:xfrm>
            <a:off x="2516334" y="2336987"/>
            <a:ext cx="7159332" cy="1560206"/>
          </a:xfrm>
          <a:prstGeom prst="rect">
            <a:avLst/>
          </a:prstGeom>
        </p:spPr>
      </p:pic>
      <p:pic>
        <p:nvPicPr>
          <p:cNvPr id="16" name="図 15">
            <a:extLst>
              <a:ext uri="{FF2B5EF4-FFF2-40B4-BE49-F238E27FC236}">
                <a16:creationId xmlns:a16="http://schemas.microsoft.com/office/drawing/2014/main" id="{E00F17BD-E01A-B409-0465-727CBF67128A}"/>
              </a:ext>
            </a:extLst>
          </p:cNvPr>
          <p:cNvPicPr>
            <a:picLocks noChangeAspect="1"/>
          </p:cNvPicPr>
          <p:nvPr/>
        </p:nvPicPr>
        <p:blipFill>
          <a:blip r:embed="rId8"/>
          <a:stretch>
            <a:fillRect/>
          </a:stretch>
        </p:blipFill>
        <p:spPr>
          <a:xfrm>
            <a:off x="3791114" y="5507086"/>
            <a:ext cx="133186" cy="219757"/>
          </a:xfrm>
          <a:prstGeom prst="rect">
            <a:avLst/>
          </a:prstGeom>
        </p:spPr>
      </p:pic>
      <p:pic>
        <p:nvPicPr>
          <p:cNvPr id="19" name="図 18">
            <a:extLst>
              <a:ext uri="{FF2B5EF4-FFF2-40B4-BE49-F238E27FC236}">
                <a16:creationId xmlns:a16="http://schemas.microsoft.com/office/drawing/2014/main" id="{90EB16EF-0DB0-72CF-9BC6-222DA33FA220}"/>
              </a:ext>
            </a:extLst>
          </p:cNvPr>
          <p:cNvPicPr>
            <a:picLocks noChangeAspect="1"/>
          </p:cNvPicPr>
          <p:nvPr/>
        </p:nvPicPr>
        <p:blipFill>
          <a:blip r:embed="rId9"/>
          <a:stretch>
            <a:fillRect/>
          </a:stretch>
        </p:blipFill>
        <p:spPr>
          <a:xfrm>
            <a:off x="6271513" y="5570860"/>
            <a:ext cx="174334" cy="155983"/>
          </a:xfrm>
          <a:prstGeom prst="rect">
            <a:avLst/>
          </a:prstGeom>
        </p:spPr>
      </p:pic>
      <p:pic>
        <p:nvPicPr>
          <p:cNvPr id="20" name="図 19">
            <a:extLst>
              <a:ext uri="{FF2B5EF4-FFF2-40B4-BE49-F238E27FC236}">
                <a16:creationId xmlns:a16="http://schemas.microsoft.com/office/drawing/2014/main" id="{59BB7FD2-E5C4-B08D-0D35-2D4C52FBE4BA}"/>
              </a:ext>
            </a:extLst>
          </p:cNvPr>
          <p:cNvPicPr>
            <a:picLocks noChangeAspect="1"/>
          </p:cNvPicPr>
          <p:nvPr/>
        </p:nvPicPr>
        <p:blipFill>
          <a:blip r:embed="rId10"/>
          <a:stretch>
            <a:fillRect/>
          </a:stretch>
        </p:blipFill>
        <p:spPr>
          <a:xfrm>
            <a:off x="2516334" y="5968984"/>
            <a:ext cx="3822900" cy="522463"/>
          </a:xfrm>
          <a:prstGeom prst="rect">
            <a:avLst/>
          </a:prstGeom>
        </p:spPr>
      </p:pic>
      <p:sp>
        <p:nvSpPr>
          <p:cNvPr id="7" name="スライド番号プレースホルダー 6">
            <a:extLst>
              <a:ext uri="{FF2B5EF4-FFF2-40B4-BE49-F238E27FC236}">
                <a16:creationId xmlns:a16="http://schemas.microsoft.com/office/drawing/2014/main" id="{F131737D-8448-B4D2-8D42-AB5262B8A176}"/>
              </a:ext>
            </a:extLst>
          </p:cNvPr>
          <p:cNvSpPr>
            <a:spLocks noGrp="1"/>
          </p:cNvSpPr>
          <p:nvPr>
            <p:ph type="sldNum" sz="quarter" idx="12"/>
          </p:nvPr>
        </p:nvSpPr>
        <p:spPr/>
        <p:txBody>
          <a:bodyPr/>
          <a:lstStyle/>
          <a:p>
            <a:fld id="{48F63A3B-78C7-47BE-AE5E-E10140E04643}" type="slidenum">
              <a:rPr lang="en-US" smtClean="0"/>
              <a:pPr/>
              <a:t>34</a:t>
            </a:fld>
            <a:r>
              <a:rPr lang="en-US"/>
              <a:t>/26</a:t>
            </a:r>
            <a:endParaRPr lang="en-US" dirty="0"/>
          </a:p>
        </p:txBody>
      </p:sp>
    </p:spTree>
    <p:extLst>
      <p:ext uri="{BB962C8B-B14F-4D97-AF65-F5344CB8AC3E}">
        <p14:creationId xmlns:p14="http://schemas.microsoft.com/office/powerpoint/2010/main" val="709548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A7FA3B47-D7F9-3B04-9E75-5407F74FA9FE}"/>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2014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8739623" y="2198482"/>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8742156" y="2864232"/>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8739623" y="3516484"/>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8297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2152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4251227"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3408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6904333" y="5584743"/>
            <a:ext cx="1879557" cy="943865"/>
          </a:xfrm>
          <a:prstGeom prst="rect">
            <a:avLst/>
          </a:prstGeom>
        </p:spPr>
      </p:pic>
      <p:sp>
        <p:nvSpPr>
          <p:cNvPr id="7" name="テキスト ボックス 6">
            <a:extLst>
              <a:ext uri="{FF2B5EF4-FFF2-40B4-BE49-F238E27FC236}">
                <a16:creationId xmlns:a16="http://schemas.microsoft.com/office/drawing/2014/main" id="{B380ADC2-8577-2419-4248-E7C2DED95029}"/>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0"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15" name="スライド番号プレースホルダー 14">
            <a:extLst>
              <a:ext uri="{FF2B5EF4-FFF2-40B4-BE49-F238E27FC236}">
                <a16:creationId xmlns:a16="http://schemas.microsoft.com/office/drawing/2014/main" id="{A12F3A37-1311-0EAB-5584-989B3798E760}"/>
              </a:ext>
            </a:extLst>
          </p:cNvPr>
          <p:cNvSpPr>
            <a:spLocks noGrp="1"/>
          </p:cNvSpPr>
          <p:nvPr>
            <p:ph type="sldNum" sz="quarter" idx="12"/>
          </p:nvPr>
        </p:nvSpPr>
        <p:spPr/>
        <p:txBody>
          <a:bodyPr/>
          <a:lstStyle/>
          <a:p>
            <a:fld id="{48F63A3B-78C7-47BE-AE5E-E10140E04643}" type="slidenum">
              <a:rPr lang="en-US" smtClean="0"/>
              <a:pPr/>
              <a:t>35</a:t>
            </a:fld>
            <a:r>
              <a:rPr lang="en-US"/>
              <a:t>/26</a:t>
            </a:r>
            <a:endParaRPr lang="en-US" dirty="0"/>
          </a:p>
        </p:txBody>
      </p:sp>
    </p:spTree>
    <p:extLst>
      <p:ext uri="{BB962C8B-B14F-4D97-AF65-F5344CB8AC3E}">
        <p14:creationId xmlns:p14="http://schemas.microsoft.com/office/powerpoint/2010/main" val="36268754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A456B886-6207-5ACA-C828-2E6F6E8C6F27}"/>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1/2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光が円軌道を持つ　　　　　　に近い状況　　　　　　　　　で、光は</a:t>
            </a:r>
            <a:endParaRPr lang="en-US" altLang="ja-JP" sz="1800" dirty="0"/>
          </a:p>
          <a:p>
            <a:pPr marL="0" indent="0" eaLnBrk="0">
              <a:lnSpc>
                <a:spcPct val="150000"/>
              </a:lnSpc>
              <a:spcBef>
                <a:spcPts val="0"/>
              </a:spcBef>
              <a:buNone/>
            </a:pPr>
            <a:r>
              <a:rPr lang="en-US" altLang="ja-JP" sz="1800" dirty="0"/>
              <a:t>BH</a:t>
            </a:r>
            <a:r>
              <a:rPr lang="ja-JP" altLang="en-US" sz="1800"/>
              <a:t>を周回すると考えられる。そこで、衝突係数と光が周回する回数　　の関係を導く。</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en-US" altLang="ja-JP" sz="1800" dirty="0"/>
              <a:t>(1)</a:t>
            </a:r>
            <a:r>
              <a:rPr lang="ja-JP" altLang="en-US" sz="1800"/>
              <a:t>　第一種楕円積分のさまざまな解析結果を利用すると、以下が導ける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右図の幾何的な考察から</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　　について解くと</a:t>
            </a:r>
            <a:endParaRPr lang="en-US" altLang="ja-JP" sz="1800" dirty="0"/>
          </a:p>
        </p:txBody>
      </p:sp>
      <p:pic>
        <p:nvPicPr>
          <p:cNvPr id="5" name="図 4">
            <a:extLst>
              <a:ext uri="{FF2B5EF4-FFF2-40B4-BE49-F238E27FC236}">
                <a16:creationId xmlns:a16="http://schemas.microsoft.com/office/drawing/2014/main" id="{63854E2D-67C2-9F8C-17EE-76608289D514}"/>
              </a:ext>
            </a:extLst>
          </p:cNvPr>
          <p:cNvPicPr>
            <a:picLocks noChangeAspect="1"/>
          </p:cNvPicPr>
          <p:nvPr/>
        </p:nvPicPr>
        <p:blipFill>
          <a:blip r:embed="rId3"/>
          <a:stretch>
            <a:fillRect/>
          </a:stretch>
        </p:blipFill>
        <p:spPr>
          <a:xfrm>
            <a:off x="6820916" y="1551615"/>
            <a:ext cx="1557782" cy="247373"/>
          </a:xfrm>
          <a:prstGeom prst="rect">
            <a:avLst/>
          </a:prstGeom>
        </p:spPr>
      </p:pic>
      <p:pic>
        <p:nvPicPr>
          <p:cNvPr id="6" name="図 5">
            <a:extLst>
              <a:ext uri="{FF2B5EF4-FFF2-40B4-BE49-F238E27FC236}">
                <a16:creationId xmlns:a16="http://schemas.microsoft.com/office/drawing/2014/main" id="{A20F1400-9347-763F-C046-432AD80E7290}"/>
              </a:ext>
            </a:extLst>
          </p:cNvPr>
          <p:cNvPicPr>
            <a:picLocks noChangeAspect="1"/>
          </p:cNvPicPr>
          <p:nvPr/>
        </p:nvPicPr>
        <p:blipFill>
          <a:blip r:embed="rId4"/>
          <a:stretch>
            <a:fillRect/>
          </a:stretch>
        </p:blipFill>
        <p:spPr>
          <a:xfrm>
            <a:off x="4309791" y="1593474"/>
            <a:ext cx="879628" cy="182692"/>
          </a:xfrm>
          <a:prstGeom prst="rect">
            <a:avLst/>
          </a:prstGeom>
        </p:spPr>
      </p:pic>
      <p:pic>
        <p:nvPicPr>
          <p:cNvPr id="8" name="図 7">
            <a:extLst>
              <a:ext uri="{FF2B5EF4-FFF2-40B4-BE49-F238E27FC236}">
                <a16:creationId xmlns:a16="http://schemas.microsoft.com/office/drawing/2014/main" id="{20027402-F416-DA5E-0790-B73600669EFB}"/>
              </a:ext>
            </a:extLst>
          </p:cNvPr>
          <p:cNvPicPr>
            <a:picLocks noChangeAspect="1"/>
          </p:cNvPicPr>
          <p:nvPr/>
        </p:nvPicPr>
        <p:blipFill>
          <a:blip r:embed="rId5"/>
          <a:stretch>
            <a:fillRect/>
          </a:stretch>
        </p:blipFill>
        <p:spPr>
          <a:xfrm>
            <a:off x="9425816" y="2043197"/>
            <a:ext cx="152788" cy="129870"/>
          </a:xfrm>
          <a:prstGeom prst="rect">
            <a:avLst/>
          </a:prstGeom>
        </p:spPr>
      </p:pic>
      <p:pic>
        <p:nvPicPr>
          <p:cNvPr id="14" name="図 13">
            <a:extLst>
              <a:ext uri="{FF2B5EF4-FFF2-40B4-BE49-F238E27FC236}">
                <a16:creationId xmlns:a16="http://schemas.microsoft.com/office/drawing/2014/main" id="{000BDB95-6C9F-8E3A-FF9A-AB28EF96A02B}"/>
              </a:ext>
            </a:extLst>
          </p:cNvPr>
          <p:cNvPicPr>
            <a:picLocks noChangeAspect="1"/>
          </p:cNvPicPr>
          <p:nvPr/>
        </p:nvPicPr>
        <p:blipFill>
          <a:blip r:embed="rId6"/>
          <a:stretch>
            <a:fillRect/>
          </a:stretch>
        </p:blipFill>
        <p:spPr>
          <a:xfrm>
            <a:off x="7130364" y="4398535"/>
            <a:ext cx="2908674" cy="2125865"/>
          </a:xfrm>
          <a:prstGeom prst="rect">
            <a:avLst/>
          </a:prstGeom>
        </p:spPr>
      </p:pic>
      <p:pic>
        <p:nvPicPr>
          <p:cNvPr id="16" name="図 15">
            <a:extLst>
              <a:ext uri="{FF2B5EF4-FFF2-40B4-BE49-F238E27FC236}">
                <a16:creationId xmlns:a16="http://schemas.microsoft.com/office/drawing/2014/main" id="{C5F2F24A-C6FC-0094-6F17-D5C8C897B87C}"/>
              </a:ext>
            </a:extLst>
          </p:cNvPr>
          <p:cNvPicPr>
            <a:picLocks noChangeAspect="1"/>
          </p:cNvPicPr>
          <p:nvPr/>
        </p:nvPicPr>
        <p:blipFill>
          <a:blip r:embed="rId7"/>
          <a:stretch>
            <a:fillRect/>
          </a:stretch>
        </p:blipFill>
        <p:spPr>
          <a:xfrm>
            <a:off x="2809355" y="3437480"/>
            <a:ext cx="4686820" cy="975736"/>
          </a:xfrm>
          <a:prstGeom prst="rect">
            <a:avLst/>
          </a:prstGeom>
        </p:spPr>
      </p:pic>
      <p:pic>
        <p:nvPicPr>
          <p:cNvPr id="18" name="図 17">
            <a:extLst>
              <a:ext uri="{FF2B5EF4-FFF2-40B4-BE49-F238E27FC236}">
                <a16:creationId xmlns:a16="http://schemas.microsoft.com/office/drawing/2014/main" id="{252627A7-3729-748F-4FE2-99D15850F4B7}"/>
              </a:ext>
            </a:extLst>
          </p:cNvPr>
          <p:cNvPicPr>
            <a:picLocks noChangeAspect="1"/>
          </p:cNvPicPr>
          <p:nvPr/>
        </p:nvPicPr>
        <p:blipFill>
          <a:blip r:embed="rId8"/>
          <a:stretch>
            <a:fillRect/>
          </a:stretch>
        </p:blipFill>
        <p:spPr>
          <a:xfrm>
            <a:off x="4507672" y="5777626"/>
            <a:ext cx="2392068" cy="287048"/>
          </a:xfrm>
          <a:prstGeom prst="rect">
            <a:avLst/>
          </a:prstGeom>
        </p:spPr>
      </p:pic>
      <p:pic>
        <p:nvPicPr>
          <p:cNvPr id="20" name="図 19">
            <a:extLst>
              <a:ext uri="{FF2B5EF4-FFF2-40B4-BE49-F238E27FC236}">
                <a16:creationId xmlns:a16="http://schemas.microsoft.com/office/drawing/2014/main" id="{B374D655-73D0-42D3-0BF7-2C5964650D92}"/>
              </a:ext>
            </a:extLst>
          </p:cNvPr>
          <p:cNvPicPr>
            <a:picLocks noChangeAspect="1"/>
          </p:cNvPicPr>
          <p:nvPr/>
        </p:nvPicPr>
        <p:blipFill>
          <a:blip r:embed="rId9"/>
          <a:stretch>
            <a:fillRect/>
          </a:stretch>
        </p:blipFill>
        <p:spPr>
          <a:xfrm>
            <a:off x="2809356" y="5160947"/>
            <a:ext cx="1965987" cy="418055"/>
          </a:xfrm>
          <a:prstGeom prst="rect">
            <a:avLst/>
          </a:prstGeom>
        </p:spPr>
      </p:pic>
      <p:pic>
        <p:nvPicPr>
          <p:cNvPr id="23" name="図 22">
            <a:extLst>
              <a:ext uri="{FF2B5EF4-FFF2-40B4-BE49-F238E27FC236}">
                <a16:creationId xmlns:a16="http://schemas.microsoft.com/office/drawing/2014/main" id="{C4DF8BF0-6102-38BB-326E-2C6DEF1A1021}"/>
              </a:ext>
            </a:extLst>
          </p:cNvPr>
          <p:cNvPicPr>
            <a:picLocks noChangeAspect="1"/>
          </p:cNvPicPr>
          <p:nvPr/>
        </p:nvPicPr>
        <p:blipFill>
          <a:blip r:embed="rId10"/>
          <a:stretch>
            <a:fillRect/>
          </a:stretch>
        </p:blipFill>
        <p:spPr>
          <a:xfrm>
            <a:off x="2442661" y="5897392"/>
            <a:ext cx="112618" cy="147270"/>
          </a:xfrm>
          <a:prstGeom prst="rect">
            <a:avLst/>
          </a:prstGeom>
        </p:spPr>
      </p:pic>
      <p:pic>
        <p:nvPicPr>
          <p:cNvPr id="24" name="図 23">
            <a:extLst>
              <a:ext uri="{FF2B5EF4-FFF2-40B4-BE49-F238E27FC236}">
                <a16:creationId xmlns:a16="http://schemas.microsoft.com/office/drawing/2014/main" id="{59A85A32-C5CC-F2F5-C01E-C536AAD09436}"/>
              </a:ext>
            </a:extLst>
          </p:cNvPr>
          <p:cNvPicPr>
            <a:picLocks noChangeAspect="1"/>
          </p:cNvPicPr>
          <p:nvPr/>
        </p:nvPicPr>
        <p:blipFill>
          <a:blip r:embed="rId11"/>
          <a:stretch>
            <a:fillRect/>
          </a:stretch>
        </p:blipFill>
        <p:spPr>
          <a:xfrm>
            <a:off x="5432047" y="5299833"/>
            <a:ext cx="951212" cy="181445"/>
          </a:xfrm>
          <a:prstGeom prst="rect">
            <a:avLst/>
          </a:prstGeom>
        </p:spPr>
      </p:pic>
      <p:pic>
        <p:nvPicPr>
          <p:cNvPr id="26" name="図 25">
            <a:extLst>
              <a:ext uri="{FF2B5EF4-FFF2-40B4-BE49-F238E27FC236}">
                <a16:creationId xmlns:a16="http://schemas.microsoft.com/office/drawing/2014/main" id="{F1EA9CDE-6FD9-2026-46BD-96380C162C79}"/>
              </a:ext>
            </a:extLst>
          </p:cNvPr>
          <p:cNvPicPr>
            <a:picLocks noChangeAspect="1"/>
          </p:cNvPicPr>
          <p:nvPr/>
        </p:nvPicPr>
        <p:blipFill>
          <a:blip r:embed="rId12"/>
          <a:stretch>
            <a:fillRect/>
          </a:stretch>
        </p:blipFill>
        <p:spPr>
          <a:xfrm>
            <a:off x="7349217" y="1250758"/>
            <a:ext cx="698500" cy="234950"/>
          </a:xfrm>
          <a:prstGeom prst="rect">
            <a:avLst/>
          </a:prstGeom>
        </p:spPr>
      </p:pic>
      <p:sp>
        <p:nvSpPr>
          <p:cNvPr id="7" name="スライド番号プレースホルダー 6">
            <a:extLst>
              <a:ext uri="{FF2B5EF4-FFF2-40B4-BE49-F238E27FC236}">
                <a16:creationId xmlns:a16="http://schemas.microsoft.com/office/drawing/2014/main" id="{8E539024-7912-D942-A7D9-092AC0C1CC52}"/>
              </a:ext>
            </a:extLst>
          </p:cNvPr>
          <p:cNvSpPr>
            <a:spLocks noGrp="1"/>
          </p:cNvSpPr>
          <p:nvPr>
            <p:ph type="sldNum" sz="quarter" idx="12"/>
          </p:nvPr>
        </p:nvSpPr>
        <p:spPr/>
        <p:txBody>
          <a:bodyPr/>
          <a:lstStyle/>
          <a:p>
            <a:fld id="{48F63A3B-78C7-47BE-AE5E-E10140E04643}" type="slidenum">
              <a:rPr lang="en-US" smtClean="0"/>
              <a:pPr/>
              <a:t>36</a:t>
            </a:fld>
            <a:r>
              <a:rPr lang="en-US"/>
              <a:t>/26</a:t>
            </a:r>
            <a:endParaRPr lang="en-US" dirty="0"/>
          </a:p>
        </p:txBody>
      </p:sp>
    </p:spTree>
    <p:extLst>
      <p:ext uri="{BB962C8B-B14F-4D97-AF65-F5344CB8AC3E}">
        <p14:creationId xmlns:p14="http://schemas.microsoft.com/office/powerpoint/2010/main" val="1357777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15742254-120C-1AB0-EA2D-157173B48D79}"/>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光の周回数と衝突係数（</a:t>
            </a:r>
            <a:r>
              <a:rPr kumimoji="1" lang="en-US" altLang="ja-JP" dirty="0">
                <a:latin typeface="Hiragino Kaku Gothic Std W8" panose="020B0800000000000000" pitchFamily="34" charset="-128"/>
                <a:ea typeface="Hiragino Kaku Gothic Std W8" panose="020B0800000000000000" pitchFamily="34" charset="-128"/>
              </a:rPr>
              <a:t>2/2</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normAutofit/>
          </a:bodyPr>
          <a:lstStyle/>
          <a:p>
            <a:pPr marL="0" indent="0" eaLnBrk="0">
              <a:lnSpc>
                <a:spcPct val="150000"/>
              </a:lnSpc>
              <a:spcBef>
                <a:spcPts val="0"/>
              </a:spcBef>
              <a:buNone/>
            </a:pPr>
            <a:r>
              <a:rPr lang="ja-JP" altLang="en-US" sz="1800"/>
              <a:t>　　　　　　　　　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なので、光が</a:t>
            </a:r>
            <a:r>
              <a:rPr lang="en-US" altLang="ja-JP" sz="1800" dirty="0"/>
              <a:t>BH</a:t>
            </a:r>
            <a:r>
              <a:rPr lang="ja-JP" altLang="en-US" sz="1800"/>
              <a:t>を　　周して　　方向に散乱するときの衝突係数　　は</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光が周回する時、衝突係数の　　　　からのズレは以下のようになる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よって、複数回周回する光を観測から見分けることは難しいと予想される。</a:t>
            </a:r>
            <a:endParaRPr lang="en-US" altLang="ja-JP" sz="1800" dirty="0"/>
          </a:p>
        </p:txBody>
      </p:sp>
      <p:pic>
        <p:nvPicPr>
          <p:cNvPr id="9" name="図 8">
            <a:extLst>
              <a:ext uri="{FF2B5EF4-FFF2-40B4-BE49-F238E27FC236}">
                <a16:creationId xmlns:a16="http://schemas.microsoft.com/office/drawing/2014/main" id="{E4E352EE-EDF2-18FE-53B7-E91FFE28FFC3}"/>
              </a:ext>
            </a:extLst>
          </p:cNvPr>
          <p:cNvPicPr>
            <a:picLocks noChangeAspect="1"/>
          </p:cNvPicPr>
          <p:nvPr/>
        </p:nvPicPr>
        <p:blipFill>
          <a:blip r:embed="rId3"/>
          <a:stretch>
            <a:fillRect/>
          </a:stretch>
        </p:blipFill>
        <p:spPr>
          <a:xfrm>
            <a:off x="2348096" y="1398157"/>
            <a:ext cx="1557782" cy="247373"/>
          </a:xfrm>
          <a:prstGeom prst="rect">
            <a:avLst/>
          </a:prstGeom>
        </p:spPr>
      </p:pic>
      <p:pic>
        <p:nvPicPr>
          <p:cNvPr id="12" name="図 11">
            <a:extLst>
              <a:ext uri="{FF2B5EF4-FFF2-40B4-BE49-F238E27FC236}">
                <a16:creationId xmlns:a16="http://schemas.microsoft.com/office/drawing/2014/main" id="{6D9C7C69-B35F-5756-62EB-D921B4DADE10}"/>
              </a:ext>
            </a:extLst>
          </p:cNvPr>
          <p:cNvPicPr>
            <a:picLocks noChangeAspect="1"/>
          </p:cNvPicPr>
          <p:nvPr/>
        </p:nvPicPr>
        <p:blipFill>
          <a:blip r:embed="rId4"/>
          <a:stretch>
            <a:fillRect/>
          </a:stretch>
        </p:blipFill>
        <p:spPr>
          <a:xfrm>
            <a:off x="4367345" y="2276765"/>
            <a:ext cx="152788" cy="129870"/>
          </a:xfrm>
          <a:prstGeom prst="rect">
            <a:avLst/>
          </a:prstGeom>
        </p:spPr>
      </p:pic>
      <p:pic>
        <p:nvPicPr>
          <p:cNvPr id="13" name="図 12">
            <a:extLst>
              <a:ext uri="{FF2B5EF4-FFF2-40B4-BE49-F238E27FC236}">
                <a16:creationId xmlns:a16="http://schemas.microsoft.com/office/drawing/2014/main" id="{B1862303-72C8-FDAE-07B5-78A8BB10A6D3}"/>
              </a:ext>
            </a:extLst>
          </p:cNvPr>
          <p:cNvPicPr>
            <a:picLocks noChangeAspect="1"/>
          </p:cNvPicPr>
          <p:nvPr/>
        </p:nvPicPr>
        <p:blipFill>
          <a:blip r:embed="rId5"/>
          <a:stretch>
            <a:fillRect/>
          </a:stretch>
        </p:blipFill>
        <p:spPr>
          <a:xfrm>
            <a:off x="5524115" y="2276766"/>
            <a:ext cx="158176" cy="180773"/>
          </a:xfrm>
          <a:prstGeom prst="rect">
            <a:avLst/>
          </a:prstGeom>
        </p:spPr>
      </p:pic>
      <p:pic>
        <p:nvPicPr>
          <p:cNvPr id="19" name="図 18">
            <a:extLst>
              <a:ext uri="{FF2B5EF4-FFF2-40B4-BE49-F238E27FC236}">
                <a16:creationId xmlns:a16="http://schemas.microsoft.com/office/drawing/2014/main" id="{C804F4F4-CBF0-0D2E-5DB8-05BFE5B597F5}"/>
              </a:ext>
            </a:extLst>
          </p:cNvPr>
          <p:cNvPicPr>
            <a:picLocks noChangeAspect="1"/>
          </p:cNvPicPr>
          <p:nvPr/>
        </p:nvPicPr>
        <p:blipFill>
          <a:blip r:embed="rId6"/>
          <a:stretch>
            <a:fillRect/>
          </a:stretch>
        </p:blipFill>
        <p:spPr>
          <a:xfrm>
            <a:off x="9161149" y="2234516"/>
            <a:ext cx="225447" cy="232719"/>
          </a:xfrm>
          <a:prstGeom prst="rect">
            <a:avLst/>
          </a:prstGeom>
        </p:spPr>
      </p:pic>
      <p:pic>
        <p:nvPicPr>
          <p:cNvPr id="21" name="図 20">
            <a:extLst>
              <a:ext uri="{FF2B5EF4-FFF2-40B4-BE49-F238E27FC236}">
                <a16:creationId xmlns:a16="http://schemas.microsoft.com/office/drawing/2014/main" id="{713EF38A-2A65-FF2F-8F3E-844D1FFD8857}"/>
              </a:ext>
            </a:extLst>
          </p:cNvPr>
          <p:cNvPicPr>
            <a:picLocks noChangeAspect="1"/>
          </p:cNvPicPr>
          <p:nvPr/>
        </p:nvPicPr>
        <p:blipFill>
          <a:blip r:embed="rId7"/>
          <a:stretch>
            <a:fillRect/>
          </a:stretch>
        </p:blipFill>
        <p:spPr>
          <a:xfrm>
            <a:off x="4897980" y="1258975"/>
            <a:ext cx="2139950" cy="552450"/>
          </a:xfrm>
          <a:prstGeom prst="rect">
            <a:avLst/>
          </a:prstGeom>
        </p:spPr>
      </p:pic>
      <p:pic>
        <p:nvPicPr>
          <p:cNvPr id="22" name="図 21">
            <a:extLst>
              <a:ext uri="{FF2B5EF4-FFF2-40B4-BE49-F238E27FC236}">
                <a16:creationId xmlns:a16="http://schemas.microsoft.com/office/drawing/2014/main" id="{A5B5A7EC-6434-9733-5E4B-FAE8969332F0}"/>
              </a:ext>
            </a:extLst>
          </p:cNvPr>
          <p:cNvPicPr>
            <a:picLocks noChangeAspect="1"/>
          </p:cNvPicPr>
          <p:nvPr/>
        </p:nvPicPr>
        <p:blipFill>
          <a:blip r:embed="rId8"/>
          <a:stretch>
            <a:fillRect/>
          </a:stretch>
        </p:blipFill>
        <p:spPr>
          <a:xfrm>
            <a:off x="4145642" y="2753487"/>
            <a:ext cx="3900714" cy="778811"/>
          </a:xfrm>
          <a:prstGeom prst="rect">
            <a:avLst/>
          </a:prstGeom>
        </p:spPr>
      </p:pic>
      <p:cxnSp>
        <p:nvCxnSpPr>
          <p:cNvPr id="24" name="直線コネクタ 23">
            <a:extLst>
              <a:ext uri="{FF2B5EF4-FFF2-40B4-BE49-F238E27FC236}">
                <a16:creationId xmlns:a16="http://schemas.microsoft.com/office/drawing/2014/main" id="{FFF00226-DCE4-DADF-8F5E-5372B8F91617}"/>
              </a:ext>
            </a:extLst>
          </p:cNvPr>
          <p:cNvCxnSpPr>
            <a:cxnSpLocks/>
          </p:cNvCxnSpPr>
          <p:nvPr/>
        </p:nvCxnSpPr>
        <p:spPr>
          <a:xfrm>
            <a:off x="5639428" y="3641486"/>
            <a:ext cx="1943485" cy="0"/>
          </a:xfrm>
          <a:prstGeom prst="line">
            <a:avLst/>
          </a:prstGeom>
        </p:spPr>
        <p:style>
          <a:lnRef idx="3">
            <a:schemeClr val="accent2"/>
          </a:lnRef>
          <a:fillRef idx="0">
            <a:schemeClr val="accent2"/>
          </a:fillRef>
          <a:effectRef idx="2">
            <a:schemeClr val="accent2"/>
          </a:effectRef>
          <a:fontRef idx="minor">
            <a:schemeClr val="tx1"/>
          </a:fontRef>
        </p:style>
      </p:cxnSp>
      <p:pic>
        <p:nvPicPr>
          <p:cNvPr id="27" name="図 26">
            <a:extLst>
              <a:ext uri="{FF2B5EF4-FFF2-40B4-BE49-F238E27FC236}">
                <a16:creationId xmlns:a16="http://schemas.microsoft.com/office/drawing/2014/main" id="{456222E6-323B-8A1C-AC4A-6ED5D0C10BD8}"/>
              </a:ext>
            </a:extLst>
          </p:cNvPr>
          <p:cNvPicPr>
            <a:picLocks noChangeAspect="1"/>
          </p:cNvPicPr>
          <p:nvPr/>
        </p:nvPicPr>
        <p:blipFill>
          <a:blip r:embed="rId9"/>
          <a:stretch>
            <a:fillRect/>
          </a:stretch>
        </p:blipFill>
        <p:spPr>
          <a:xfrm>
            <a:off x="6207671" y="3757322"/>
            <a:ext cx="788445" cy="205440"/>
          </a:xfrm>
          <a:prstGeom prst="rect">
            <a:avLst/>
          </a:prstGeom>
        </p:spPr>
      </p:pic>
      <p:pic>
        <p:nvPicPr>
          <p:cNvPr id="28" name="図 27">
            <a:extLst>
              <a:ext uri="{FF2B5EF4-FFF2-40B4-BE49-F238E27FC236}">
                <a16:creationId xmlns:a16="http://schemas.microsoft.com/office/drawing/2014/main" id="{E6642466-458D-3E46-1C4D-9C069F61CAFF}"/>
              </a:ext>
            </a:extLst>
          </p:cNvPr>
          <p:cNvPicPr>
            <a:picLocks noChangeAspect="1"/>
          </p:cNvPicPr>
          <p:nvPr/>
        </p:nvPicPr>
        <p:blipFill>
          <a:blip r:embed="rId10"/>
          <a:stretch>
            <a:fillRect/>
          </a:stretch>
        </p:blipFill>
        <p:spPr>
          <a:xfrm rot="5400000">
            <a:off x="6493942" y="3610011"/>
            <a:ext cx="158750" cy="57150"/>
          </a:xfrm>
          <a:prstGeom prst="rect">
            <a:avLst/>
          </a:prstGeom>
        </p:spPr>
      </p:pic>
      <p:pic>
        <p:nvPicPr>
          <p:cNvPr id="29" name="図 28">
            <a:extLst>
              <a:ext uri="{FF2B5EF4-FFF2-40B4-BE49-F238E27FC236}">
                <a16:creationId xmlns:a16="http://schemas.microsoft.com/office/drawing/2014/main" id="{2B8534E9-F247-85FD-5867-190102ABDDFC}"/>
              </a:ext>
            </a:extLst>
          </p:cNvPr>
          <p:cNvPicPr>
            <a:picLocks noChangeAspect="1"/>
          </p:cNvPicPr>
          <p:nvPr/>
        </p:nvPicPr>
        <p:blipFill>
          <a:blip r:embed="rId11"/>
          <a:stretch>
            <a:fillRect/>
          </a:stretch>
        </p:blipFill>
        <p:spPr>
          <a:xfrm>
            <a:off x="5355266" y="4260840"/>
            <a:ext cx="654050" cy="234950"/>
          </a:xfrm>
          <a:prstGeom prst="rect">
            <a:avLst/>
          </a:prstGeom>
        </p:spPr>
      </p:pic>
      <p:pic>
        <p:nvPicPr>
          <p:cNvPr id="30" name="図 29">
            <a:extLst>
              <a:ext uri="{FF2B5EF4-FFF2-40B4-BE49-F238E27FC236}">
                <a16:creationId xmlns:a16="http://schemas.microsoft.com/office/drawing/2014/main" id="{1FA91EF1-90E0-A702-C0AA-B4C7771242DC}"/>
              </a:ext>
            </a:extLst>
          </p:cNvPr>
          <p:cNvPicPr>
            <a:picLocks noChangeAspect="1"/>
          </p:cNvPicPr>
          <p:nvPr/>
        </p:nvPicPr>
        <p:blipFill>
          <a:blip r:embed="rId12"/>
          <a:stretch>
            <a:fillRect/>
          </a:stretch>
        </p:blipFill>
        <p:spPr>
          <a:xfrm>
            <a:off x="4145642" y="4710156"/>
            <a:ext cx="2365920" cy="966362"/>
          </a:xfrm>
          <a:prstGeom prst="rect">
            <a:avLst/>
          </a:prstGeom>
        </p:spPr>
      </p:pic>
      <p:sp>
        <p:nvSpPr>
          <p:cNvPr id="6" name="スライド番号プレースホルダー 5">
            <a:extLst>
              <a:ext uri="{FF2B5EF4-FFF2-40B4-BE49-F238E27FC236}">
                <a16:creationId xmlns:a16="http://schemas.microsoft.com/office/drawing/2014/main" id="{2284F6A0-6174-3E9B-444B-D5370F0B3F14}"/>
              </a:ext>
            </a:extLst>
          </p:cNvPr>
          <p:cNvSpPr>
            <a:spLocks noGrp="1"/>
          </p:cNvSpPr>
          <p:nvPr>
            <p:ph type="sldNum" sz="quarter" idx="12"/>
          </p:nvPr>
        </p:nvSpPr>
        <p:spPr/>
        <p:txBody>
          <a:bodyPr/>
          <a:lstStyle/>
          <a:p>
            <a:fld id="{48F63A3B-78C7-47BE-AE5E-E10140E04643}" type="slidenum">
              <a:rPr lang="en-US" smtClean="0"/>
              <a:pPr/>
              <a:t>37</a:t>
            </a:fld>
            <a:r>
              <a:rPr lang="en-US"/>
              <a:t>/26</a:t>
            </a:r>
            <a:endParaRPr lang="en-US" dirty="0"/>
          </a:p>
        </p:txBody>
      </p:sp>
    </p:spTree>
    <p:extLst>
      <p:ext uri="{BB962C8B-B14F-4D97-AF65-F5344CB8AC3E}">
        <p14:creationId xmlns:p14="http://schemas.microsoft.com/office/powerpoint/2010/main" val="26979317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F75B2745-2F3D-F1B7-52F4-BFCC11A58B45}"/>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での近似</a:t>
            </a: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2515966" y="1431107"/>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2515967" y="1983334"/>
            <a:ext cx="3587379" cy="2358215"/>
          </a:xfrm>
        </p:spPr>
      </p:pic>
      <p:sp>
        <p:nvSpPr>
          <p:cNvPr id="7" name="スライド番号プレースホルダー 6">
            <a:extLst>
              <a:ext uri="{FF2B5EF4-FFF2-40B4-BE49-F238E27FC236}">
                <a16:creationId xmlns:a16="http://schemas.microsoft.com/office/drawing/2014/main" id="{D13EFABF-BF2B-718B-3F0F-0E26E0886D76}"/>
              </a:ext>
            </a:extLst>
          </p:cNvPr>
          <p:cNvSpPr>
            <a:spLocks noGrp="1"/>
          </p:cNvSpPr>
          <p:nvPr>
            <p:ph type="sldNum" sz="quarter" idx="12"/>
          </p:nvPr>
        </p:nvSpPr>
        <p:spPr/>
        <p:txBody>
          <a:bodyPr/>
          <a:lstStyle/>
          <a:p>
            <a:fld id="{48F63A3B-78C7-47BE-AE5E-E10140E04643}" type="slidenum">
              <a:rPr lang="en-US" smtClean="0"/>
              <a:pPr/>
              <a:t>38</a:t>
            </a:fld>
            <a:r>
              <a:rPr lang="en-US"/>
              <a:t>/26</a:t>
            </a:r>
            <a:endParaRPr lang="en-US" dirty="0"/>
          </a:p>
        </p:txBody>
      </p:sp>
    </p:spTree>
    <p:extLst>
      <p:ext uri="{BB962C8B-B14F-4D97-AF65-F5344CB8AC3E}">
        <p14:creationId xmlns:p14="http://schemas.microsoft.com/office/powerpoint/2010/main" val="57147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EE619057-5FF3-C72F-3471-48B5218B7E41}"/>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次元を考える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今回用いる単位系では</a:t>
            </a:r>
            <a:r>
              <a:rPr lang="en-US" altLang="ja-JP" sz="1800" dirty="0"/>
              <a:t> G </a:t>
            </a:r>
            <a:r>
              <a:rPr lang="ja-JP" altLang="en-US" sz="1800"/>
              <a:t>と</a:t>
            </a:r>
            <a:r>
              <a:rPr lang="en-US" altLang="ja-JP" sz="1800" dirty="0"/>
              <a:t> c </a:t>
            </a:r>
            <a:r>
              <a:rPr lang="ja-JP" altLang="en-US" sz="1800"/>
              <a:t>が</a:t>
            </a:r>
            <a:r>
              <a:rPr lang="en-US" altLang="ja-JP" sz="1800" dirty="0"/>
              <a:t> 1 </a:t>
            </a:r>
            <a:r>
              <a:rPr lang="ja-JP" altLang="en-US" sz="1800"/>
              <a:t>なので</a:t>
            </a:r>
            <a:endParaRPr lang="en-US" altLang="ja-JP" sz="1800" dirty="0"/>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BH</a:t>
            </a:r>
            <a:r>
              <a:rPr lang="ja-JP" altLang="en-US"/>
              <a:t>質量</a:t>
            </a:r>
            <a:r>
              <a:rPr lang="en-US" altLang="ja-JP" dirty="0"/>
              <a:t>M</a:t>
            </a:r>
            <a:r>
              <a:rPr lang="ja-JP" altLang="en-US"/>
              <a:t>が距離として書ける理由</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9" name="図 8">
            <a:extLst>
              <a:ext uri="{FF2B5EF4-FFF2-40B4-BE49-F238E27FC236}">
                <a16:creationId xmlns:a16="http://schemas.microsoft.com/office/drawing/2014/main" id="{E8B8DBE2-6512-FD57-2870-AD4BD00B95B4}"/>
              </a:ext>
            </a:extLst>
          </p:cNvPr>
          <p:cNvPicPr>
            <a:picLocks noChangeAspect="1"/>
          </p:cNvPicPr>
          <p:nvPr/>
        </p:nvPicPr>
        <p:blipFill>
          <a:blip r:embed="rId3"/>
          <a:stretch>
            <a:fillRect/>
          </a:stretch>
        </p:blipFill>
        <p:spPr>
          <a:xfrm>
            <a:off x="2858247" y="1800159"/>
            <a:ext cx="2287494" cy="344806"/>
          </a:xfrm>
          <a:prstGeom prst="rect">
            <a:avLst/>
          </a:prstGeom>
        </p:spPr>
      </p:pic>
      <p:pic>
        <p:nvPicPr>
          <p:cNvPr id="10" name="図 9">
            <a:extLst>
              <a:ext uri="{FF2B5EF4-FFF2-40B4-BE49-F238E27FC236}">
                <a16:creationId xmlns:a16="http://schemas.microsoft.com/office/drawing/2014/main" id="{6CE977B9-EC8B-0C96-499E-77C56A442CF3}"/>
              </a:ext>
            </a:extLst>
          </p:cNvPr>
          <p:cNvPicPr>
            <a:picLocks noChangeAspect="1"/>
          </p:cNvPicPr>
          <p:nvPr/>
        </p:nvPicPr>
        <p:blipFill>
          <a:blip r:embed="rId4"/>
          <a:stretch>
            <a:fillRect/>
          </a:stretch>
        </p:blipFill>
        <p:spPr>
          <a:xfrm>
            <a:off x="2858247" y="2344232"/>
            <a:ext cx="1379224" cy="344806"/>
          </a:xfrm>
          <a:prstGeom prst="rect">
            <a:avLst/>
          </a:prstGeom>
        </p:spPr>
      </p:pic>
      <p:pic>
        <p:nvPicPr>
          <p:cNvPr id="12" name="図 11">
            <a:extLst>
              <a:ext uri="{FF2B5EF4-FFF2-40B4-BE49-F238E27FC236}">
                <a16:creationId xmlns:a16="http://schemas.microsoft.com/office/drawing/2014/main" id="{1046DDCB-23E3-076E-803C-6F3C532BA1D5}"/>
              </a:ext>
            </a:extLst>
          </p:cNvPr>
          <p:cNvPicPr>
            <a:picLocks noChangeAspect="1"/>
          </p:cNvPicPr>
          <p:nvPr/>
        </p:nvPicPr>
        <p:blipFill>
          <a:blip r:embed="rId5"/>
          <a:stretch>
            <a:fillRect/>
          </a:stretch>
        </p:blipFill>
        <p:spPr>
          <a:xfrm>
            <a:off x="2858247" y="3621741"/>
            <a:ext cx="2251070" cy="684766"/>
          </a:xfrm>
          <a:prstGeom prst="rect">
            <a:avLst/>
          </a:prstGeom>
        </p:spPr>
      </p:pic>
      <p:sp>
        <p:nvSpPr>
          <p:cNvPr id="6" name="テキスト ボックス 5">
            <a:extLst>
              <a:ext uri="{FF2B5EF4-FFF2-40B4-BE49-F238E27FC236}">
                <a16:creationId xmlns:a16="http://schemas.microsoft.com/office/drawing/2014/main" id="{9927EFEA-2B1C-6121-406A-4ACB1F2BDACA}"/>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91FA7B24-0A8B-F4A7-E109-B85465981FDA}"/>
              </a:ext>
            </a:extLst>
          </p:cNvPr>
          <p:cNvSpPr>
            <a:spLocks noGrp="1"/>
          </p:cNvSpPr>
          <p:nvPr>
            <p:ph type="sldNum" sz="quarter" idx="12"/>
          </p:nvPr>
        </p:nvSpPr>
        <p:spPr/>
        <p:txBody>
          <a:bodyPr/>
          <a:lstStyle/>
          <a:p>
            <a:fld id="{48F63A3B-78C7-47BE-AE5E-E10140E04643}" type="slidenum">
              <a:rPr lang="en-US" smtClean="0"/>
              <a:pPr/>
              <a:t>39</a:t>
            </a:fld>
            <a:r>
              <a:rPr lang="en-US"/>
              <a:t>/26</a:t>
            </a:r>
            <a:endParaRPr lang="en-US" dirty="0"/>
          </a:p>
        </p:txBody>
      </p:sp>
    </p:spTree>
    <p:extLst>
      <p:ext uri="{BB962C8B-B14F-4D97-AF65-F5344CB8AC3E}">
        <p14:creationId xmlns:p14="http://schemas.microsoft.com/office/powerpoint/2010/main" val="287608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E991710-C9EC-AFD6-F9AF-0AAEF19CA9CD}"/>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6481014" y="1706774"/>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609726" y="67622"/>
            <a:ext cx="4486274"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609726" y="1594427"/>
            <a:ext cx="3943349" cy="4761925"/>
          </a:xfrm>
        </p:spPr>
        <p:txBody>
          <a:bodyPr numCol="1">
            <a:normAutofit lnSpcReduction="10000"/>
          </a:bodyPr>
          <a:lstStyle/>
          <a:p>
            <a:pPr>
              <a:lnSpc>
                <a:spcPct val="150000"/>
              </a:lnSpc>
            </a:pPr>
            <a:r>
              <a:rPr lang="ja-JP" altLang="en-US" sz="1800"/>
              <a:t>光の軌道を考える</a:t>
            </a:r>
            <a:endParaRPr lang="en-US" altLang="ja-JP" sz="1800" dirty="0"/>
          </a:p>
          <a:p>
            <a:pPr lvl="1">
              <a:lnSpc>
                <a:spcPct val="150000"/>
              </a:lnSpc>
            </a:pPr>
            <a:r>
              <a:rPr lang="ja-JP" altLang="en-US">
                <a:solidFill>
                  <a:schemeClr val="bg2">
                    <a:lumMod val="50000"/>
                  </a:schemeClr>
                </a:solidFill>
              </a:rPr>
              <a:t>シュバルツシルト計量</a:t>
            </a:r>
            <a:endParaRPr lang="en-US" altLang="ja-JP" dirty="0">
              <a:solidFill>
                <a:schemeClr val="bg2">
                  <a:lumMod val="50000"/>
                </a:schemeClr>
              </a:solidFill>
            </a:endParaRPr>
          </a:p>
          <a:p>
            <a:pPr lvl="1">
              <a:lnSpc>
                <a:spcPct val="150000"/>
              </a:lnSpc>
            </a:pPr>
            <a:r>
              <a:rPr lang="en-US" altLang="ja-JP" dirty="0">
                <a:solidFill>
                  <a:schemeClr val="bg2">
                    <a:lumMod val="50000"/>
                  </a:schemeClr>
                </a:solidFill>
              </a:rPr>
              <a:t>null</a:t>
            </a:r>
            <a:r>
              <a:rPr lang="ja-JP" altLang="en-US">
                <a:solidFill>
                  <a:schemeClr val="bg2">
                    <a:lumMod val="50000"/>
                  </a:schemeClr>
                </a:solidFill>
              </a:rPr>
              <a:t>測地線方程式</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微分方程式の導出・解析</a:t>
            </a:r>
            <a:endParaRPr lang="en-US" altLang="ja-JP" sz="1100" dirty="0"/>
          </a:p>
          <a:p>
            <a:pPr>
              <a:lnSpc>
                <a:spcPct val="150000"/>
              </a:lnSpc>
            </a:pPr>
            <a:r>
              <a:rPr lang="ja-JP" altLang="en-US" sz="1800"/>
              <a:t>像を描くための準備と計算</a:t>
            </a:r>
            <a:endParaRPr lang="en-US" altLang="ja-JP" sz="1800" dirty="0"/>
          </a:p>
          <a:p>
            <a:pPr lvl="1">
              <a:lnSpc>
                <a:spcPct val="150000"/>
              </a:lnSpc>
            </a:pPr>
            <a:r>
              <a:rPr lang="ja-JP" altLang="en-US">
                <a:solidFill>
                  <a:schemeClr val="bg2">
                    <a:lumMod val="50000"/>
                  </a:schemeClr>
                </a:solidFill>
              </a:rPr>
              <a:t>状況設定</a:t>
            </a:r>
            <a:endParaRPr lang="en-US" altLang="ja-JP" dirty="0">
              <a:solidFill>
                <a:schemeClr val="bg2">
                  <a:lumMod val="50000"/>
                </a:schemeClr>
              </a:solidFill>
            </a:endParaRPr>
          </a:p>
          <a:p>
            <a:pPr lvl="1">
              <a:lnSpc>
                <a:spcPct val="150000"/>
              </a:lnSpc>
            </a:pPr>
            <a:r>
              <a:rPr lang="ja-JP" altLang="en-US">
                <a:solidFill>
                  <a:schemeClr val="bg2">
                    <a:lumMod val="50000"/>
                  </a:schemeClr>
                </a:solidFill>
              </a:rPr>
              <a:t>スクリーンに映る光の計算</a:t>
            </a:r>
            <a:endParaRPr lang="en-US" altLang="ja-JP" dirty="0">
              <a:solidFill>
                <a:schemeClr val="bg2">
                  <a:lumMod val="50000"/>
                </a:schemeClr>
              </a:solidFill>
            </a:endParaRPr>
          </a:p>
          <a:p>
            <a:pPr>
              <a:lnSpc>
                <a:spcPct val="150000"/>
              </a:lnSpc>
            </a:pPr>
            <a:r>
              <a:rPr lang="ja-JP" altLang="en-US" sz="1800">
                <a:solidFill>
                  <a:schemeClr val="tx1">
                    <a:lumMod val="95000"/>
                    <a:lumOff val="5000"/>
                  </a:schemeClr>
                </a:solidFill>
              </a:rPr>
              <a:t>像の作成と解析</a:t>
            </a:r>
            <a:endParaRPr lang="en-US" altLang="ja-JP" sz="1800" dirty="0">
              <a:solidFill>
                <a:schemeClr val="tx1">
                  <a:lumMod val="95000"/>
                  <a:lumOff val="5000"/>
                </a:schemeClr>
              </a:solidFill>
            </a:endParaRPr>
          </a:p>
          <a:p>
            <a:pPr lvl="1">
              <a:lnSpc>
                <a:spcPct val="150000"/>
              </a:lnSpc>
            </a:pPr>
            <a:r>
              <a:rPr lang="ja-JP" altLang="en-US">
                <a:solidFill>
                  <a:schemeClr val="tx1">
                    <a:lumMod val="50000"/>
                    <a:lumOff val="50000"/>
                  </a:schemeClr>
                </a:solidFill>
              </a:rPr>
              <a:t>作成した像</a:t>
            </a:r>
            <a:endParaRPr lang="en-US" altLang="ja-JP" dirty="0">
              <a:solidFill>
                <a:schemeClr val="tx1">
                  <a:lumMod val="50000"/>
                  <a:lumOff val="50000"/>
                </a:schemeClr>
              </a:solidFill>
            </a:endParaRPr>
          </a:p>
          <a:p>
            <a:pPr lvl="1">
              <a:lnSpc>
                <a:spcPct val="150000"/>
              </a:lnSpc>
            </a:pPr>
            <a:r>
              <a:rPr lang="ja-JP" altLang="en-US">
                <a:solidFill>
                  <a:schemeClr val="tx1">
                    <a:lumMod val="50000"/>
                    <a:lumOff val="50000"/>
                  </a:schemeClr>
                </a:solidFill>
              </a:rPr>
              <a:t>平坦な時空での円盤と比較</a:t>
            </a:r>
            <a:endParaRPr lang="en-US" altLang="ja-JP" dirty="0">
              <a:solidFill>
                <a:schemeClr val="tx1">
                  <a:lumMod val="50000"/>
                  <a:lumOff val="50000"/>
                </a:schemeClr>
              </a:solidFill>
            </a:endParaRPr>
          </a:p>
          <a:p>
            <a:pPr lvl="1">
              <a:lnSpc>
                <a:spcPct val="150000"/>
              </a:lnSpc>
            </a:pPr>
            <a:endParaRPr lang="en-US" altLang="ja-JP" dirty="0">
              <a:solidFill>
                <a:schemeClr val="tx1">
                  <a:lumMod val="50000"/>
                  <a:lumOff val="50000"/>
                </a:schemeClr>
              </a:solidFill>
            </a:endParaRP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7476096" y="1866648"/>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全体の流れ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6639019" y="2588941"/>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光の軌道を考える</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測地線方程式から光の軌道を表す微分方程式を導出し解析する。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降着円盤が観測スクリーンに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写す像の予測</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6924768" y="2327750"/>
            <a:ext cx="2823882" cy="0"/>
          </a:xfrm>
          <a:prstGeom prst="line">
            <a:avLst/>
          </a:prstGeom>
        </p:spPr>
        <p:style>
          <a:lnRef idx="1">
            <a:schemeClr val="dk1"/>
          </a:lnRef>
          <a:fillRef idx="0">
            <a:schemeClr val="dk1"/>
          </a:fillRef>
          <a:effectRef idx="0">
            <a:schemeClr val="dk1"/>
          </a:effectRef>
          <a:fontRef idx="minor">
            <a:schemeClr val="tx1"/>
          </a:fontRef>
        </p:style>
      </p:cxnSp>
      <p:sp>
        <p:nvSpPr>
          <p:cNvPr id="7" name="スライド番号プレースホルダー 6">
            <a:extLst>
              <a:ext uri="{FF2B5EF4-FFF2-40B4-BE49-F238E27FC236}">
                <a16:creationId xmlns:a16="http://schemas.microsoft.com/office/drawing/2014/main" id="{E40E3E08-EF24-4185-84A4-46EB330F42B1}"/>
              </a:ext>
            </a:extLst>
          </p:cNvPr>
          <p:cNvSpPr>
            <a:spLocks noGrp="1"/>
          </p:cNvSpPr>
          <p:nvPr>
            <p:ph type="sldNum" sz="quarter" idx="12"/>
          </p:nvPr>
        </p:nvSpPr>
        <p:spPr/>
        <p:txBody>
          <a:bodyPr/>
          <a:lstStyle/>
          <a:p>
            <a:fld id="{48F63A3B-78C7-47BE-AE5E-E10140E04643}" type="slidenum">
              <a:rPr lang="en-US" smtClean="0"/>
              <a:pPr/>
              <a:t>4</a:t>
            </a:fld>
            <a:r>
              <a:rPr lang="en-US"/>
              <a:t>/26</a:t>
            </a:r>
            <a:endParaRPr lang="en-US" dirty="0"/>
          </a:p>
        </p:txBody>
      </p:sp>
    </p:spTree>
    <p:extLst>
      <p:ext uri="{BB962C8B-B14F-4D97-AF65-F5344CB8AC3E}">
        <p14:creationId xmlns:p14="http://schemas.microsoft.com/office/powerpoint/2010/main" val="18409697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92DBE051-2083-B2A8-D582-14045A7849BA}"/>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a:extLst>
              <a:ext uri="{FF2B5EF4-FFF2-40B4-BE49-F238E27FC236}">
                <a16:creationId xmlns:a16="http://schemas.microsoft.com/office/drawing/2014/main" id="{316533BB-0490-4D59-9082-4B05C3CE1858}"/>
              </a:ext>
            </a:extLst>
          </p:cNvPr>
          <p:cNvSpPr/>
          <p:nvPr/>
        </p:nvSpPr>
        <p:spPr>
          <a:xfrm>
            <a:off x="3492500" y="1567009"/>
            <a:ext cx="5257800" cy="50995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コードの場所</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3161383" y="5481755"/>
            <a:ext cx="5869232" cy="554067"/>
          </a:xfrm>
        </p:spPr>
        <p:txBody>
          <a:bodyPr>
            <a:normAutofit/>
          </a:bodyPr>
          <a:lstStyle/>
          <a:p>
            <a:pPr marL="0" indent="0" eaLnBrk="0">
              <a:lnSpc>
                <a:spcPct val="150000"/>
              </a:lnSpc>
              <a:spcBef>
                <a:spcPts val="0"/>
              </a:spcBef>
              <a:buNone/>
            </a:pPr>
            <a:r>
              <a:rPr lang="en-US" altLang="ja-JP" sz="1800" dirty="0" err="1"/>
              <a:t>reserch</a:t>
            </a:r>
            <a:r>
              <a:rPr lang="en-US" altLang="ja-JP" sz="1800" dirty="0"/>
              <a:t> </a:t>
            </a:r>
            <a:r>
              <a:rPr lang="ja-JP" altLang="en-US" sz="1800"/>
              <a:t>→</a:t>
            </a:r>
            <a:r>
              <a:rPr lang="en-US" altLang="ja-JP" sz="1800" dirty="0"/>
              <a:t> codes </a:t>
            </a:r>
            <a:r>
              <a:rPr lang="ja-JP" altLang="en-US" sz="1800"/>
              <a:t>→</a:t>
            </a:r>
            <a:r>
              <a:rPr lang="en-US" altLang="ja-JP" sz="1800" dirty="0"/>
              <a:t> Julia </a:t>
            </a:r>
            <a:r>
              <a:rPr lang="ja-JP" altLang="en-US" sz="1800"/>
              <a:t>→</a:t>
            </a:r>
            <a:r>
              <a:rPr lang="en-US" altLang="ja-JP" sz="1800" dirty="0"/>
              <a:t> </a:t>
            </a:r>
            <a:r>
              <a:rPr lang="en-US" altLang="ja-JP" sz="1800" dirty="0" err="1"/>
              <a:t>schwarzs</a:t>
            </a:r>
            <a:r>
              <a:rPr lang="en-US" altLang="ja-JP" sz="1800" dirty="0"/>
              <a:t>-disk</a:t>
            </a:r>
          </a:p>
        </p:txBody>
      </p:sp>
      <p:sp>
        <p:nvSpPr>
          <p:cNvPr id="6" name="コンテンツ プレースホルダー 2">
            <a:extLst>
              <a:ext uri="{FF2B5EF4-FFF2-40B4-BE49-F238E27FC236}">
                <a16:creationId xmlns:a16="http://schemas.microsoft.com/office/drawing/2014/main" id="{825AAAB8-6D3E-219E-9C8E-1815B32A1E73}"/>
              </a:ext>
            </a:extLst>
          </p:cNvPr>
          <p:cNvSpPr txBox="1">
            <a:spLocks/>
          </p:cNvSpPr>
          <p:nvPr/>
        </p:nvSpPr>
        <p:spPr>
          <a:xfrm>
            <a:off x="4460875" y="1567009"/>
            <a:ext cx="2419350" cy="52265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err="1"/>
              <a:t>github</a:t>
            </a:r>
            <a:r>
              <a:rPr lang="en-US" altLang="ja-JP" sz="1800" dirty="0"/>
              <a:t> </a:t>
            </a:r>
            <a:r>
              <a:rPr lang="en-US" altLang="ja-JP" sz="1800" dirty="0" err="1"/>
              <a:t>mo</a:t>
            </a:r>
            <a:r>
              <a:rPr lang="en-US" altLang="ja-JP" sz="1800" dirty="0"/>
              <a:t>-to-ki</a:t>
            </a:r>
          </a:p>
        </p:txBody>
      </p:sp>
      <p:pic>
        <p:nvPicPr>
          <p:cNvPr id="11" name="グラフィックス 10" descr="拡大鏡">
            <a:extLst>
              <a:ext uri="{FF2B5EF4-FFF2-40B4-BE49-F238E27FC236}">
                <a16:creationId xmlns:a16="http://schemas.microsoft.com/office/drawing/2014/main" id="{3F0807E5-EA43-2AEC-676B-4C8B617A55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0273" y="1567009"/>
            <a:ext cx="522654" cy="522654"/>
          </a:xfrm>
          <a:prstGeom prst="rect">
            <a:avLst/>
          </a:prstGeom>
        </p:spPr>
      </p:pic>
      <p:pic>
        <p:nvPicPr>
          <p:cNvPr id="13" name="図 12">
            <a:extLst>
              <a:ext uri="{FF2B5EF4-FFF2-40B4-BE49-F238E27FC236}">
                <a16:creationId xmlns:a16="http://schemas.microsoft.com/office/drawing/2014/main" id="{416DC9AC-078C-6A1C-E932-7EB58C11240E}"/>
              </a:ext>
            </a:extLst>
          </p:cNvPr>
          <p:cNvPicPr>
            <a:picLocks noChangeAspect="1"/>
          </p:cNvPicPr>
          <p:nvPr/>
        </p:nvPicPr>
        <p:blipFill>
          <a:blip r:embed="rId5"/>
          <a:stretch>
            <a:fillRect/>
          </a:stretch>
        </p:blipFill>
        <p:spPr>
          <a:xfrm>
            <a:off x="2235200" y="2460880"/>
            <a:ext cx="7772400" cy="2706567"/>
          </a:xfrm>
          <a:prstGeom prst="rect">
            <a:avLst/>
          </a:prstGeom>
        </p:spPr>
      </p:pic>
      <p:sp>
        <p:nvSpPr>
          <p:cNvPr id="7" name="テキスト ボックス 6">
            <a:extLst>
              <a:ext uri="{FF2B5EF4-FFF2-40B4-BE49-F238E27FC236}">
                <a16:creationId xmlns:a16="http://schemas.microsoft.com/office/drawing/2014/main" id="{904A30FF-EDAD-9D6A-622C-5ACF5AB839A0}"/>
              </a:ext>
            </a:extLst>
          </p:cNvPr>
          <p:cNvSpPr txBox="1"/>
          <p:nvPr/>
        </p:nvSpPr>
        <p:spPr>
          <a:xfrm>
            <a:off x="8447098"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6"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
        <p:nvSpPr>
          <p:cNvPr id="8" name="スライド番号プレースホルダー 7">
            <a:extLst>
              <a:ext uri="{FF2B5EF4-FFF2-40B4-BE49-F238E27FC236}">
                <a16:creationId xmlns:a16="http://schemas.microsoft.com/office/drawing/2014/main" id="{515FE1BA-34FF-076F-94D5-5D4845130F30}"/>
              </a:ext>
            </a:extLst>
          </p:cNvPr>
          <p:cNvSpPr>
            <a:spLocks noGrp="1"/>
          </p:cNvSpPr>
          <p:nvPr>
            <p:ph type="sldNum" sz="quarter" idx="12"/>
          </p:nvPr>
        </p:nvSpPr>
        <p:spPr/>
        <p:txBody>
          <a:bodyPr/>
          <a:lstStyle/>
          <a:p>
            <a:fld id="{48F63A3B-78C7-47BE-AE5E-E10140E04643}" type="slidenum">
              <a:rPr lang="en-US" smtClean="0"/>
              <a:pPr/>
              <a:t>40</a:t>
            </a:fld>
            <a:r>
              <a:rPr lang="en-US"/>
              <a:t>/26</a:t>
            </a:r>
            <a:endParaRPr lang="en-US" dirty="0"/>
          </a:p>
        </p:txBody>
      </p:sp>
    </p:spTree>
    <p:extLst>
      <p:ext uri="{BB962C8B-B14F-4D97-AF65-F5344CB8AC3E}">
        <p14:creationId xmlns:p14="http://schemas.microsoft.com/office/powerpoint/2010/main" val="123284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CA80707D-8CF9-1035-0225-11EFB7CCECE4}"/>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角丸四角形 16">
            <a:extLst>
              <a:ext uri="{FF2B5EF4-FFF2-40B4-BE49-F238E27FC236}">
                <a16:creationId xmlns:a16="http://schemas.microsoft.com/office/drawing/2014/main" id="{E655AA8E-5A88-B570-C15F-806FF625BEC7}"/>
              </a:ext>
            </a:extLst>
          </p:cNvPr>
          <p:cNvSpPr/>
          <p:nvPr/>
        </p:nvSpPr>
        <p:spPr>
          <a:xfrm>
            <a:off x="1970543" y="3953818"/>
            <a:ext cx="2792888" cy="231999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ja-JP" altLang="en-US"/>
              <a:t>具体的な解答</a:t>
            </a:r>
            <a:r>
              <a:rPr kumimoji="1" lang="ja-JP" altLang="en-US">
                <a:latin typeface="Hiragino Kaku Gothic Std W8" panose="020B0800000000000000" pitchFamily="34" charset="-128"/>
                <a:ea typeface="Hiragino Kaku Gothic Std W8" panose="020B0800000000000000" pitchFamily="34" charset="-128"/>
              </a:rPr>
              <a:t>方針</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2152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・具体的な回答方針</a:t>
            </a:r>
            <a:endParaRPr lang="en-US" altLang="ja-JP" sz="1800" dirty="0"/>
          </a:p>
          <a:p>
            <a:pPr marL="0" indent="0" eaLnBrk="0">
              <a:lnSpc>
                <a:spcPct val="150000"/>
              </a:lnSpc>
              <a:spcBef>
                <a:spcPts val="0"/>
              </a:spcBef>
              <a:buNone/>
            </a:pPr>
            <a:r>
              <a:rPr lang="ja-JP" altLang="en-US" sz="1800">
                <a:solidFill>
                  <a:srgbClr val="0070C0"/>
                </a:solidFill>
              </a:rPr>
              <a:t>　座標における降着円盤上のある点　　　　から放たれた光がスクリーンに到達する　座標上の位置　　　を計算する。</a:t>
            </a:r>
            <a:endParaRPr lang="en-US" altLang="ja-JP" sz="1800" dirty="0">
              <a:solidFill>
                <a:srgbClr val="0070C0"/>
              </a:solidFill>
            </a:endParaRPr>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赤と青の球面三角形は計算のために用いる。</a:t>
            </a:r>
            <a:endParaRPr lang="en-US" altLang="ja-JP" sz="1800" dirty="0"/>
          </a:p>
        </p:txBody>
      </p:sp>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3"/>
          <a:stretch>
            <a:fillRect/>
          </a:stretch>
        </p:blipFill>
        <p:spPr>
          <a:xfrm>
            <a:off x="6025661" y="1693272"/>
            <a:ext cx="706180" cy="363954"/>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4"/>
          <a:stretch>
            <a:fillRect/>
          </a:stretch>
        </p:blipFill>
        <p:spPr>
          <a:xfrm>
            <a:off x="5136649" y="2207032"/>
            <a:ext cx="441496" cy="226880"/>
          </a:xfrm>
          <a:prstGeom prst="rect">
            <a:avLst/>
          </a:prstGeom>
        </p:spPr>
      </p:pic>
      <p:pic>
        <p:nvPicPr>
          <p:cNvPr id="11" name="図 10">
            <a:extLst>
              <a:ext uri="{FF2B5EF4-FFF2-40B4-BE49-F238E27FC236}">
                <a16:creationId xmlns:a16="http://schemas.microsoft.com/office/drawing/2014/main" id="{0BA19DDC-56E7-BE83-3F99-7581FCD6B929}"/>
              </a:ext>
            </a:extLst>
          </p:cNvPr>
          <p:cNvPicPr>
            <a:picLocks noChangeAspect="1"/>
          </p:cNvPicPr>
          <p:nvPr/>
        </p:nvPicPr>
        <p:blipFill>
          <a:blip r:embed="rId5"/>
          <a:stretch>
            <a:fillRect/>
          </a:stretch>
        </p:blipFill>
        <p:spPr>
          <a:xfrm>
            <a:off x="5026837" y="2696931"/>
            <a:ext cx="5363027" cy="3947479"/>
          </a:xfrm>
          <a:prstGeom prst="rect">
            <a:avLst/>
          </a:prstGeom>
        </p:spPr>
      </p:pic>
      <p:pic>
        <p:nvPicPr>
          <p:cNvPr id="12" name="図 11">
            <a:extLst>
              <a:ext uri="{FF2B5EF4-FFF2-40B4-BE49-F238E27FC236}">
                <a16:creationId xmlns:a16="http://schemas.microsoft.com/office/drawing/2014/main" id="{8993D3DE-B9CA-624F-0FDD-EC9088B13A0B}"/>
              </a:ext>
            </a:extLst>
          </p:cNvPr>
          <p:cNvPicPr>
            <a:picLocks noChangeAspect="1"/>
          </p:cNvPicPr>
          <p:nvPr/>
        </p:nvPicPr>
        <p:blipFill>
          <a:blip r:embed="rId6"/>
          <a:stretch>
            <a:fillRect/>
          </a:stretch>
        </p:blipFill>
        <p:spPr>
          <a:xfrm>
            <a:off x="2527552" y="4729191"/>
            <a:ext cx="1622915" cy="273998"/>
          </a:xfrm>
          <a:prstGeom prst="rect">
            <a:avLst/>
          </a:prstGeom>
        </p:spPr>
      </p:pic>
      <p:pic>
        <p:nvPicPr>
          <p:cNvPr id="16" name="図 15">
            <a:extLst>
              <a:ext uri="{FF2B5EF4-FFF2-40B4-BE49-F238E27FC236}">
                <a16:creationId xmlns:a16="http://schemas.microsoft.com/office/drawing/2014/main" id="{E42D8AAC-F26C-6E8D-5ACE-7AC81697753E}"/>
              </a:ext>
            </a:extLst>
          </p:cNvPr>
          <p:cNvPicPr>
            <a:picLocks noChangeAspect="1"/>
          </p:cNvPicPr>
          <p:nvPr/>
        </p:nvPicPr>
        <p:blipFill>
          <a:blip r:embed="rId7"/>
          <a:stretch>
            <a:fillRect/>
          </a:stretch>
        </p:blipFill>
        <p:spPr>
          <a:xfrm>
            <a:off x="2527551" y="5128055"/>
            <a:ext cx="1705588" cy="438195"/>
          </a:xfrm>
          <a:prstGeom prst="rect">
            <a:avLst/>
          </a:prstGeom>
        </p:spPr>
      </p:pic>
      <p:pic>
        <p:nvPicPr>
          <p:cNvPr id="18" name="図 17">
            <a:extLst>
              <a:ext uri="{FF2B5EF4-FFF2-40B4-BE49-F238E27FC236}">
                <a16:creationId xmlns:a16="http://schemas.microsoft.com/office/drawing/2014/main" id="{0914BB96-FFC6-F3DF-6364-604FDB121A0A}"/>
              </a:ext>
            </a:extLst>
          </p:cNvPr>
          <p:cNvPicPr>
            <a:picLocks noChangeAspect="1"/>
          </p:cNvPicPr>
          <p:nvPr/>
        </p:nvPicPr>
        <p:blipFill>
          <a:blip r:embed="rId8"/>
          <a:stretch>
            <a:fillRect/>
          </a:stretch>
        </p:blipFill>
        <p:spPr>
          <a:xfrm>
            <a:off x="2535733" y="5668492"/>
            <a:ext cx="1270000" cy="412750"/>
          </a:xfrm>
          <a:prstGeom prst="rect">
            <a:avLst/>
          </a:prstGeom>
        </p:spPr>
      </p:pic>
      <p:sp>
        <p:nvSpPr>
          <p:cNvPr id="19" name="コンテンツ プレースホルダー 2">
            <a:extLst>
              <a:ext uri="{FF2B5EF4-FFF2-40B4-BE49-F238E27FC236}">
                <a16:creationId xmlns:a16="http://schemas.microsoft.com/office/drawing/2014/main" id="{5799E7ED-C94E-7987-2806-1F104DB4A651}"/>
              </a:ext>
            </a:extLst>
          </p:cNvPr>
          <p:cNvSpPr txBox="1">
            <a:spLocks/>
          </p:cNvSpPr>
          <p:nvPr/>
        </p:nvSpPr>
        <p:spPr>
          <a:xfrm>
            <a:off x="2142895" y="4115818"/>
            <a:ext cx="2509040" cy="55485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その他、重要な関係性</a:t>
            </a:r>
            <a:endParaRPr lang="en-US" altLang="ja-JP" sz="1800" dirty="0"/>
          </a:p>
        </p:txBody>
      </p:sp>
      <p:sp>
        <p:nvSpPr>
          <p:cNvPr id="3" name="タイトル 1">
            <a:extLst>
              <a:ext uri="{FF2B5EF4-FFF2-40B4-BE49-F238E27FC236}">
                <a16:creationId xmlns:a16="http://schemas.microsoft.com/office/drawing/2014/main" id="{47BD1313-249C-E136-093C-439DE42E51C5}"/>
              </a:ext>
            </a:extLst>
          </p:cNvPr>
          <p:cNvSpPr txBox="1">
            <a:spLocks/>
          </p:cNvSpPr>
          <p:nvPr/>
        </p:nvSpPr>
        <p:spPr>
          <a:xfrm>
            <a:off x="7547054" y="402959"/>
            <a:ext cx="2686979" cy="440717"/>
          </a:xfrm>
          <a:prstGeom prst="rect">
            <a:avLst/>
          </a:prstGeom>
        </p:spPr>
        <p:txBody>
          <a:bodyPr vert="horz" lIns="91440" tIns="45720" rIns="91440" bIns="45720" rtlCol="0" anchor="ctr">
            <a:normAutofit fontScale="97500"/>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chemeClr val="tx1">
                    <a:lumMod val="75000"/>
                    <a:lumOff val="25000"/>
                  </a:schemeClr>
                </a:solidFill>
              </a:rPr>
              <a:t>状況設定（</a:t>
            </a:r>
            <a:r>
              <a:rPr lang="en-US" altLang="ja-JP" sz="2400" dirty="0">
                <a:solidFill>
                  <a:schemeClr val="tx1">
                    <a:lumMod val="75000"/>
                    <a:lumOff val="25000"/>
                  </a:schemeClr>
                </a:solidFill>
              </a:rPr>
              <a:t>3/3</a:t>
            </a:r>
            <a:r>
              <a:rPr lang="ja-JP" altLang="en-US" sz="2400">
                <a:solidFill>
                  <a:schemeClr val="tx1">
                    <a:lumMod val="75000"/>
                    <a:lumOff val="25000"/>
                  </a:schemeClr>
                </a:solidFill>
              </a:rPr>
              <a:t>）</a:t>
            </a:r>
          </a:p>
        </p:txBody>
      </p:sp>
      <p:pic>
        <p:nvPicPr>
          <p:cNvPr id="8" name="図 7">
            <a:extLst>
              <a:ext uri="{FF2B5EF4-FFF2-40B4-BE49-F238E27FC236}">
                <a16:creationId xmlns:a16="http://schemas.microsoft.com/office/drawing/2014/main" id="{117140CF-C85E-B92B-A8F7-E2152BC782D5}"/>
              </a:ext>
            </a:extLst>
          </p:cNvPr>
          <p:cNvPicPr>
            <a:picLocks noChangeAspect="1"/>
          </p:cNvPicPr>
          <p:nvPr/>
        </p:nvPicPr>
        <p:blipFill>
          <a:blip r:embed="rId9"/>
          <a:stretch>
            <a:fillRect/>
          </a:stretch>
        </p:blipFill>
        <p:spPr>
          <a:xfrm>
            <a:off x="2265850" y="1852815"/>
            <a:ext cx="128687" cy="150135"/>
          </a:xfrm>
          <a:prstGeom prst="rect">
            <a:avLst/>
          </a:prstGeom>
        </p:spPr>
      </p:pic>
      <p:pic>
        <p:nvPicPr>
          <p:cNvPr id="9" name="図 8">
            <a:extLst>
              <a:ext uri="{FF2B5EF4-FFF2-40B4-BE49-F238E27FC236}">
                <a16:creationId xmlns:a16="http://schemas.microsoft.com/office/drawing/2014/main" id="{529612EA-8111-C130-50E3-1A8AFDAD89C7}"/>
              </a:ext>
            </a:extLst>
          </p:cNvPr>
          <p:cNvPicPr>
            <a:picLocks noChangeAspect="1"/>
          </p:cNvPicPr>
          <p:nvPr/>
        </p:nvPicPr>
        <p:blipFill>
          <a:blip r:embed="rId10"/>
          <a:stretch>
            <a:fillRect/>
          </a:stretch>
        </p:blipFill>
        <p:spPr>
          <a:xfrm>
            <a:off x="3422645" y="2253163"/>
            <a:ext cx="166766" cy="147146"/>
          </a:xfrm>
          <a:prstGeom prst="rect">
            <a:avLst/>
          </a:prstGeom>
        </p:spPr>
      </p:pic>
      <p:sp>
        <p:nvSpPr>
          <p:cNvPr id="7" name="スライド番号プレースホルダー 6">
            <a:extLst>
              <a:ext uri="{FF2B5EF4-FFF2-40B4-BE49-F238E27FC236}">
                <a16:creationId xmlns:a16="http://schemas.microsoft.com/office/drawing/2014/main" id="{06C84D73-D551-1BF3-D4A0-5A2F78265609}"/>
              </a:ext>
            </a:extLst>
          </p:cNvPr>
          <p:cNvSpPr>
            <a:spLocks noGrp="1"/>
          </p:cNvSpPr>
          <p:nvPr>
            <p:ph type="sldNum" sz="quarter" idx="12"/>
          </p:nvPr>
        </p:nvSpPr>
        <p:spPr/>
        <p:txBody>
          <a:bodyPr/>
          <a:lstStyle/>
          <a:p>
            <a:fld id="{48F63A3B-78C7-47BE-AE5E-E10140E04643}" type="slidenum">
              <a:rPr lang="en-US" smtClean="0"/>
              <a:pPr/>
              <a:t>41</a:t>
            </a:fld>
            <a:r>
              <a:rPr lang="en-US"/>
              <a:t>/26</a:t>
            </a:r>
            <a:endParaRPr lang="en-US" dirty="0"/>
          </a:p>
        </p:txBody>
      </p:sp>
    </p:spTree>
    <p:extLst>
      <p:ext uri="{BB962C8B-B14F-4D97-AF65-F5344CB8AC3E}">
        <p14:creationId xmlns:p14="http://schemas.microsoft.com/office/powerpoint/2010/main" val="3634904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1914144" y="1122363"/>
            <a:ext cx="8351520" cy="2620582"/>
          </a:xfrm>
        </p:spPr>
        <p:txBody>
          <a:bodyPr>
            <a:normAutofit/>
          </a:bodyPr>
          <a:lstStyle/>
          <a:p>
            <a:r>
              <a:rPr lang="en-US" altLang="ja-JP" sz="4400" dirty="0"/>
              <a:t>items</a:t>
            </a:r>
            <a:endParaRPr lang="ja-JP" altLang="en-US" sz="4400"/>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1914144"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5" name="スライド番号プレースホルダー 4">
            <a:extLst>
              <a:ext uri="{FF2B5EF4-FFF2-40B4-BE49-F238E27FC236}">
                <a16:creationId xmlns:a16="http://schemas.microsoft.com/office/drawing/2014/main" id="{261FB768-76ED-3946-2530-44484245C1E2}"/>
              </a:ext>
            </a:extLst>
          </p:cNvPr>
          <p:cNvSpPr>
            <a:spLocks noGrp="1"/>
          </p:cNvSpPr>
          <p:nvPr>
            <p:ph type="sldNum" sz="quarter" idx="12"/>
          </p:nvPr>
        </p:nvSpPr>
        <p:spPr/>
        <p:txBody>
          <a:bodyPr/>
          <a:lstStyle/>
          <a:p>
            <a:fld id="{48F63A3B-78C7-47BE-AE5E-E10140E04643}" type="slidenum">
              <a:rPr lang="en-US" smtClean="0"/>
              <a:t>43</a:t>
            </a:fld>
            <a:r>
              <a:rPr lang="en-US"/>
              <a:t>/26</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52400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r>
              <a:rPr lang="en-US" altLang="ja-JP" sz="1800" dirty="0"/>
              <a:t>hello</a:t>
            </a:r>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2235776" y="6037429"/>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2311677" y="3637722"/>
            <a:ext cx="4151063" cy="2331932"/>
          </a:xfrm>
          <a:prstGeom prst="rect">
            <a:avLst/>
          </a:prstGeom>
        </p:spPr>
      </p:pic>
      <p:sp>
        <p:nvSpPr>
          <p:cNvPr id="7" name="スライド番号プレースホルダー 6">
            <a:extLst>
              <a:ext uri="{FF2B5EF4-FFF2-40B4-BE49-F238E27FC236}">
                <a16:creationId xmlns:a16="http://schemas.microsoft.com/office/drawing/2014/main" id="{4AC12697-FF02-2AB4-D090-82F60167BC25}"/>
              </a:ext>
            </a:extLst>
          </p:cNvPr>
          <p:cNvSpPr>
            <a:spLocks noGrp="1"/>
          </p:cNvSpPr>
          <p:nvPr>
            <p:ph type="sldNum" sz="quarter" idx="12"/>
          </p:nvPr>
        </p:nvSpPr>
        <p:spPr/>
        <p:txBody>
          <a:bodyPr/>
          <a:lstStyle/>
          <a:p>
            <a:fld id="{48F63A3B-78C7-47BE-AE5E-E10140E04643}" type="slidenum">
              <a:rPr lang="en-US" smtClean="0"/>
              <a:pPr/>
              <a:t>44</a:t>
            </a:fld>
            <a:r>
              <a:rPr lang="en-US"/>
              <a:t>/26</a:t>
            </a:r>
            <a:endParaRPr lang="en-US" dirty="0"/>
          </a:p>
        </p:txBody>
      </p:sp>
    </p:spTree>
    <p:extLst>
      <p:ext uri="{BB962C8B-B14F-4D97-AF65-F5344CB8AC3E}">
        <p14:creationId xmlns:p14="http://schemas.microsoft.com/office/powerpoint/2010/main" val="613004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52400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2152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2152650" y="1242646"/>
            <a:ext cx="7886700" cy="5248800"/>
          </a:xfrm>
        </p:spPr>
        <p:txBody>
          <a:bodyPr/>
          <a:lstStyle/>
          <a:p>
            <a:pPr marL="0" indent="0" eaLnBrk="0">
              <a:lnSpc>
                <a:spcPct val="150000"/>
              </a:lnSpc>
              <a:spcBef>
                <a:spcPts val="0"/>
              </a:spcBef>
              <a:buNone/>
            </a:pPr>
            <a:r>
              <a:rPr lang="en-US" altLang="ja-JP" sz="1800" dirty="0"/>
              <a:t>Hello</a:t>
            </a:r>
          </a:p>
        </p:txBody>
      </p:sp>
      <p:sp>
        <p:nvSpPr>
          <p:cNvPr id="6" name="スライド番号プレースホルダー 5">
            <a:extLst>
              <a:ext uri="{FF2B5EF4-FFF2-40B4-BE49-F238E27FC236}">
                <a16:creationId xmlns:a16="http://schemas.microsoft.com/office/drawing/2014/main" id="{59A05ACC-FB38-2E05-6A73-ECCF02283D67}"/>
              </a:ext>
            </a:extLst>
          </p:cNvPr>
          <p:cNvSpPr>
            <a:spLocks noGrp="1"/>
          </p:cNvSpPr>
          <p:nvPr>
            <p:ph type="sldNum" sz="quarter" idx="12"/>
          </p:nvPr>
        </p:nvSpPr>
        <p:spPr/>
        <p:txBody>
          <a:bodyPr/>
          <a:lstStyle/>
          <a:p>
            <a:fld id="{48F63A3B-78C7-47BE-AE5E-E10140E04643}" type="slidenum">
              <a:rPr lang="en-US" smtClean="0"/>
              <a:pPr/>
              <a:t>45</a:t>
            </a:fld>
            <a:r>
              <a:rPr lang="en-US"/>
              <a:t>/26</a:t>
            </a:r>
            <a:endParaRPr lang="en-US" dirty="0"/>
          </a:p>
        </p:txBody>
      </p:sp>
    </p:spTree>
    <p:extLst>
      <p:ext uri="{BB962C8B-B14F-4D97-AF65-F5344CB8AC3E}">
        <p14:creationId xmlns:p14="http://schemas.microsoft.com/office/powerpoint/2010/main" val="56867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1914144" y="1122363"/>
            <a:ext cx="8351520" cy="2620582"/>
          </a:xfrm>
        </p:spPr>
        <p:txBody>
          <a:bodyPr>
            <a:normAutofit/>
          </a:bodyPr>
          <a:lstStyle/>
          <a:p>
            <a:r>
              <a:rPr lang="ja-JP" altLang="en-US" sz="4400"/>
              <a:t>図の作成</a:t>
            </a: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1914144"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07168780-4678-E60F-5501-51DA043F6F09}"/>
              </a:ext>
            </a:extLst>
          </p:cNvPr>
          <p:cNvPicPr>
            <a:picLocks noChangeAspect="1"/>
          </p:cNvPicPr>
          <p:nvPr/>
        </p:nvPicPr>
        <p:blipFill>
          <a:blip r:embed="rId2"/>
          <a:stretch>
            <a:fillRect/>
          </a:stretch>
        </p:blipFill>
        <p:spPr>
          <a:xfrm>
            <a:off x="1524000" y="532393"/>
            <a:ext cx="9144000" cy="6092671"/>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1577787" y="2832847"/>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2778756" y="6308637"/>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12192918" y="5798072"/>
            <a:ext cx="309432" cy="510564"/>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6"/>
          <a:stretch>
            <a:fillRect/>
          </a:stretch>
        </p:blipFill>
        <p:spPr>
          <a:xfrm>
            <a:off x="7437785" y="3412966"/>
            <a:ext cx="1990953" cy="951092"/>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7"/>
          <a:stretch>
            <a:fillRect/>
          </a:stretch>
        </p:blipFill>
        <p:spPr>
          <a:xfrm>
            <a:off x="7437785" y="2100437"/>
            <a:ext cx="1990953" cy="951092"/>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8"/>
          <a:stretch>
            <a:fillRect/>
          </a:stretch>
        </p:blipFill>
        <p:spPr>
          <a:xfrm>
            <a:off x="7437785" y="668064"/>
            <a:ext cx="1988005" cy="949684"/>
          </a:xfrm>
          <a:prstGeom prst="rect">
            <a:avLst/>
          </a:prstGeom>
        </p:spPr>
      </p:pic>
      <p:pic>
        <p:nvPicPr>
          <p:cNvPr id="2" name="図 1">
            <a:extLst>
              <a:ext uri="{FF2B5EF4-FFF2-40B4-BE49-F238E27FC236}">
                <a16:creationId xmlns:a16="http://schemas.microsoft.com/office/drawing/2014/main" id="{DCCF9F26-939B-FF8D-ED37-46426E81E6AD}"/>
              </a:ext>
            </a:extLst>
          </p:cNvPr>
          <p:cNvPicPr>
            <a:picLocks noChangeAspect="1"/>
          </p:cNvPicPr>
          <p:nvPr/>
        </p:nvPicPr>
        <p:blipFill>
          <a:blip r:embed="rId9"/>
          <a:stretch>
            <a:fillRect/>
          </a:stretch>
        </p:blipFill>
        <p:spPr>
          <a:xfrm>
            <a:off x="1901453" y="63500"/>
            <a:ext cx="877303" cy="317500"/>
          </a:xfrm>
          <a:prstGeom prst="rect">
            <a:avLst/>
          </a:prstGeom>
        </p:spPr>
      </p:pic>
      <p:sp>
        <p:nvSpPr>
          <p:cNvPr id="4" name="スライド番号プレースホルダー 3">
            <a:extLst>
              <a:ext uri="{FF2B5EF4-FFF2-40B4-BE49-F238E27FC236}">
                <a16:creationId xmlns:a16="http://schemas.microsoft.com/office/drawing/2014/main" id="{1D18823E-72FB-3E94-87B8-FE9C3948369C}"/>
              </a:ext>
            </a:extLst>
          </p:cNvPr>
          <p:cNvSpPr>
            <a:spLocks noGrp="1"/>
          </p:cNvSpPr>
          <p:nvPr>
            <p:ph type="sldNum" sz="quarter" idx="12"/>
          </p:nvPr>
        </p:nvSpPr>
        <p:spPr/>
        <p:txBody>
          <a:bodyPr/>
          <a:lstStyle/>
          <a:p>
            <a:fld id="{48F63A3B-78C7-47BE-AE5E-E10140E04643}" type="slidenum">
              <a:rPr lang="en-US" smtClean="0"/>
              <a:pPr/>
              <a:t>47</a:t>
            </a:fld>
            <a:r>
              <a:rPr lang="en-US"/>
              <a:t>/26</a:t>
            </a:r>
            <a:endParaRPr lang="en-US" dirty="0"/>
          </a:p>
        </p:txBody>
      </p:sp>
    </p:spTree>
    <p:extLst>
      <p:ext uri="{BB962C8B-B14F-4D97-AF65-F5344CB8AC3E}">
        <p14:creationId xmlns:p14="http://schemas.microsoft.com/office/powerpoint/2010/main" val="3106064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5916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4729638" y="1207355"/>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7075528" y="2042810"/>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6096001" y="1553818"/>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4347852"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3702997"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6096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6089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5657154"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4099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7568409"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5127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6144331"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5833496" y="4276279"/>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6622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5841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7632289"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4453093"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6498513" y="4478890"/>
            <a:ext cx="151570" cy="189463"/>
          </a:xfrm>
          <a:prstGeom prst="rect">
            <a:avLst/>
          </a:prstGeom>
        </p:spPr>
      </p:pic>
      <p:sp>
        <p:nvSpPr>
          <p:cNvPr id="2" name="スライド番号プレースホルダー 1">
            <a:extLst>
              <a:ext uri="{FF2B5EF4-FFF2-40B4-BE49-F238E27FC236}">
                <a16:creationId xmlns:a16="http://schemas.microsoft.com/office/drawing/2014/main" id="{A5EEFF79-76E8-BBD1-5B69-7741ECC4CE4E}"/>
              </a:ext>
            </a:extLst>
          </p:cNvPr>
          <p:cNvSpPr>
            <a:spLocks noGrp="1"/>
          </p:cNvSpPr>
          <p:nvPr>
            <p:ph type="sldNum" sz="quarter" idx="12"/>
          </p:nvPr>
        </p:nvSpPr>
        <p:spPr/>
        <p:txBody>
          <a:bodyPr/>
          <a:lstStyle/>
          <a:p>
            <a:fld id="{48F63A3B-78C7-47BE-AE5E-E10140E04643}" type="slidenum">
              <a:rPr lang="en-US" smtClean="0"/>
              <a:pPr/>
              <a:t>48</a:t>
            </a:fld>
            <a:r>
              <a:rPr lang="en-US"/>
              <a:t>/26</a:t>
            </a:r>
            <a:endParaRPr lang="en-US" dirty="0"/>
          </a:p>
        </p:txBody>
      </p:sp>
    </p:spTree>
    <p:extLst>
      <p:ext uri="{BB962C8B-B14F-4D97-AF65-F5344CB8AC3E}">
        <p14:creationId xmlns:p14="http://schemas.microsoft.com/office/powerpoint/2010/main" val="197024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円/楕円 4">
            <a:extLst>
              <a:ext uri="{FF2B5EF4-FFF2-40B4-BE49-F238E27FC236}">
                <a16:creationId xmlns:a16="http://schemas.microsoft.com/office/drawing/2014/main" id="{DDF2B2AD-6B0F-6FFA-A4F0-47BDD31FE4F3}"/>
              </a:ext>
            </a:extLst>
          </p:cNvPr>
          <p:cNvSpPr/>
          <p:nvPr/>
        </p:nvSpPr>
        <p:spPr>
          <a:xfrm>
            <a:off x="5916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4729638" y="1207355"/>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7075528" y="2042810"/>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6096001" y="1553818"/>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4347852"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3702997"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6096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5404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4099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7568409"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5127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6144331"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5833496" y="4276279"/>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5841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7632289"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4453093"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6498513" y="4478890"/>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5707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5674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6535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5797992" y="2737352"/>
            <a:ext cx="590362" cy="171617"/>
          </a:xfrm>
          <a:prstGeom prst="rect">
            <a:avLst/>
          </a:prstGeom>
        </p:spPr>
      </p:pic>
      <p:sp>
        <p:nvSpPr>
          <p:cNvPr id="2" name="円/楕円 1">
            <a:extLst>
              <a:ext uri="{FF2B5EF4-FFF2-40B4-BE49-F238E27FC236}">
                <a16:creationId xmlns:a16="http://schemas.microsoft.com/office/drawing/2014/main" id="{145523AE-BD84-01A7-B77F-0ACD39E5F438}"/>
              </a:ext>
            </a:extLst>
          </p:cNvPr>
          <p:cNvSpPr/>
          <p:nvPr/>
        </p:nvSpPr>
        <p:spPr>
          <a:xfrm>
            <a:off x="2191511" y="6322159"/>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円弧 10">
            <a:extLst>
              <a:ext uri="{FF2B5EF4-FFF2-40B4-BE49-F238E27FC236}">
                <a16:creationId xmlns:a16="http://schemas.microsoft.com/office/drawing/2014/main" id="{FA54A519-7814-72B7-E4C6-8604CF64CC71}"/>
              </a:ext>
            </a:extLst>
          </p:cNvPr>
          <p:cNvSpPr/>
          <p:nvPr/>
        </p:nvSpPr>
        <p:spPr>
          <a:xfrm rot="8100007">
            <a:off x="1005149" y="428051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5" name="直線コネクタ 14">
            <a:extLst>
              <a:ext uri="{FF2B5EF4-FFF2-40B4-BE49-F238E27FC236}">
                <a16:creationId xmlns:a16="http://schemas.microsoft.com/office/drawing/2014/main" id="{55F6A5E4-A34B-24B3-37A5-2A137DDB738B}"/>
              </a:ext>
            </a:extLst>
          </p:cNvPr>
          <p:cNvCxnSpPr>
            <a:cxnSpLocks/>
            <a:endCxn id="11" idx="0"/>
          </p:cNvCxnSpPr>
          <p:nvPr/>
        </p:nvCxnSpPr>
        <p:spPr>
          <a:xfrm flipH="1">
            <a:off x="3351039" y="511596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9" name="直線コネクタ 18">
            <a:extLst>
              <a:ext uri="{FF2B5EF4-FFF2-40B4-BE49-F238E27FC236}">
                <a16:creationId xmlns:a16="http://schemas.microsoft.com/office/drawing/2014/main" id="{D4A62EF3-641E-062B-1A92-89F891266A70}"/>
              </a:ext>
            </a:extLst>
          </p:cNvPr>
          <p:cNvCxnSpPr>
            <a:cxnSpLocks/>
          </p:cNvCxnSpPr>
          <p:nvPr/>
        </p:nvCxnSpPr>
        <p:spPr>
          <a:xfrm flipH="1">
            <a:off x="2371512" y="462697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2" name="直線コネクタ 21">
            <a:extLst>
              <a:ext uri="{FF2B5EF4-FFF2-40B4-BE49-F238E27FC236}">
                <a16:creationId xmlns:a16="http://schemas.microsoft.com/office/drawing/2014/main" id="{2C81BAA9-155B-84B5-74E6-25F05F44E4E7}"/>
              </a:ext>
            </a:extLst>
          </p:cNvPr>
          <p:cNvCxnSpPr>
            <a:cxnSpLocks/>
          </p:cNvCxnSpPr>
          <p:nvPr/>
        </p:nvCxnSpPr>
        <p:spPr>
          <a:xfrm>
            <a:off x="623363" y="462697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23" name="直線コネクタ 22">
            <a:extLst>
              <a:ext uri="{FF2B5EF4-FFF2-40B4-BE49-F238E27FC236}">
                <a16:creationId xmlns:a16="http://schemas.microsoft.com/office/drawing/2014/main" id="{63284949-53BC-19C9-4D5E-98A15C1DA8A6}"/>
              </a:ext>
            </a:extLst>
          </p:cNvPr>
          <p:cNvCxnSpPr>
            <a:cxnSpLocks/>
          </p:cNvCxnSpPr>
          <p:nvPr/>
        </p:nvCxnSpPr>
        <p:spPr>
          <a:xfrm>
            <a:off x="-1545493" y="5115968"/>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4" name="直線矢印コネクタ 23">
            <a:extLst>
              <a:ext uri="{FF2B5EF4-FFF2-40B4-BE49-F238E27FC236}">
                <a16:creationId xmlns:a16="http://schemas.microsoft.com/office/drawing/2014/main" id="{EF018BD5-7668-9C4F-A3C3-DBF6D7FD2309}"/>
              </a:ext>
            </a:extLst>
          </p:cNvPr>
          <p:cNvCxnSpPr>
            <a:cxnSpLocks/>
          </p:cNvCxnSpPr>
          <p:nvPr/>
        </p:nvCxnSpPr>
        <p:spPr>
          <a:xfrm>
            <a:off x="2371511" y="6708821"/>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5" name="直線コネクタ 24">
            <a:extLst>
              <a:ext uri="{FF2B5EF4-FFF2-40B4-BE49-F238E27FC236}">
                <a16:creationId xmlns:a16="http://schemas.microsoft.com/office/drawing/2014/main" id="{AFBF89F2-5FF2-0002-F635-3FD1B813DBCD}"/>
              </a:ext>
            </a:extLst>
          </p:cNvPr>
          <p:cNvCxnSpPr>
            <a:cxnSpLocks/>
          </p:cNvCxnSpPr>
          <p:nvPr/>
        </p:nvCxnSpPr>
        <p:spPr>
          <a:xfrm flipV="1">
            <a:off x="2365148" y="5252828"/>
            <a:ext cx="2273587" cy="1249331"/>
          </a:xfrm>
          <a:prstGeom prst="line">
            <a:avLst/>
          </a:prstGeom>
        </p:spPr>
        <p:style>
          <a:lnRef idx="2">
            <a:schemeClr val="dk1"/>
          </a:lnRef>
          <a:fillRef idx="0">
            <a:schemeClr val="dk1"/>
          </a:fillRef>
          <a:effectRef idx="1">
            <a:schemeClr val="dk1"/>
          </a:effectRef>
          <a:fontRef idx="minor">
            <a:schemeClr val="tx1"/>
          </a:fontRef>
        </p:style>
      </p:cxnSp>
      <p:sp>
        <p:nvSpPr>
          <p:cNvPr id="26" name="円弧 25">
            <a:extLst>
              <a:ext uri="{FF2B5EF4-FFF2-40B4-BE49-F238E27FC236}">
                <a16:creationId xmlns:a16="http://schemas.microsoft.com/office/drawing/2014/main" id="{1B2BFF4A-0A77-70ED-4472-E096F3D2B8C7}"/>
              </a:ext>
            </a:extLst>
          </p:cNvPr>
          <p:cNvSpPr/>
          <p:nvPr/>
        </p:nvSpPr>
        <p:spPr>
          <a:xfrm rot="1345745">
            <a:off x="2518840" y="6168729"/>
            <a:ext cx="246339" cy="253536"/>
          </a:xfrm>
          <a:prstGeom prst="arc">
            <a:avLst>
              <a:gd name="adj1" fmla="val 15893377"/>
              <a:gd name="adj2" fmla="val 196688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27" name="図 26">
            <a:extLst>
              <a:ext uri="{FF2B5EF4-FFF2-40B4-BE49-F238E27FC236}">
                <a16:creationId xmlns:a16="http://schemas.microsoft.com/office/drawing/2014/main" id="{6B4F6A58-50E4-D668-B2DD-1D23A4A3FF0B}"/>
              </a:ext>
            </a:extLst>
          </p:cNvPr>
          <p:cNvPicPr>
            <a:picLocks noChangeAspect="1"/>
          </p:cNvPicPr>
          <p:nvPr/>
        </p:nvPicPr>
        <p:blipFill>
          <a:blip r:embed="rId8"/>
          <a:stretch>
            <a:fillRect/>
          </a:stretch>
        </p:blipFill>
        <p:spPr>
          <a:xfrm>
            <a:off x="2569584" y="5804406"/>
            <a:ext cx="509623" cy="290094"/>
          </a:xfrm>
          <a:prstGeom prst="rect">
            <a:avLst/>
          </a:prstGeom>
        </p:spPr>
      </p:pic>
      <p:pic>
        <p:nvPicPr>
          <p:cNvPr id="28" name="図 27">
            <a:extLst>
              <a:ext uri="{FF2B5EF4-FFF2-40B4-BE49-F238E27FC236}">
                <a16:creationId xmlns:a16="http://schemas.microsoft.com/office/drawing/2014/main" id="{D78B1BC8-BD52-5275-8B7B-0E62F62EA483}"/>
              </a:ext>
            </a:extLst>
          </p:cNvPr>
          <p:cNvPicPr>
            <a:picLocks noChangeAspect="1"/>
          </p:cNvPicPr>
          <p:nvPr/>
        </p:nvPicPr>
        <p:blipFill>
          <a:blip r:embed="rId3"/>
          <a:stretch>
            <a:fillRect/>
          </a:stretch>
        </p:blipFill>
        <p:spPr>
          <a:xfrm>
            <a:off x="2116803" y="6763632"/>
            <a:ext cx="171450" cy="158750"/>
          </a:xfrm>
          <a:prstGeom prst="rect">
            <a:avLst/>
          </a:prstGeom>
        </p:spPr>
      </p:pic>
      <p:pic>
        <p:nvPicPr>
          <p:cNvPr id="30" name="図 29">
            <a:extLst>
              <a:ext uri="{FF2B5EF4-FFF2-40B4-BE49-F238E27FC236}">
                <a16:creationId xmlns:a16="http://schemas.microsoft.com/office/drawing/2014/main" id="{CECD8C50-D5E2-078C-7B6B-561FF17F855D}"/>
              </a:ext>
            </a:extLst>
          </p:cNvPr>
          <p:cNvPicPr>
            <a:picLocks noChangeAspect="1"/>
          </p:cNvPicPr>
          <p:nvPr/>
        </p:nvPicPr>
        <p:blipFill>
          <a:blip r:embed="rId9"/>
          <a:stretch>
            <a:fillRect/>
          </a:stretch>
        </p:blipFill>
        <p:spPr>
          <a:xfrm>
            <a:off x="4092778" y="5226527"/>
            <a:ext cx="194155" cy="206290"/>
          </a:xfrm>
          <a:prstGeom prst="rect">
            <a:avLst/>
          </a:prstGeom>
        </p:spPr>
      </p:pic>
      <p:sp>
        <p:nvSpPr>
          <p:cNvPr id="4" name="スライド番号プレースホルダー 3">
            <a:extLst>
              <a:ext uri="{FF2B5EF4-FFF2-40B4-BE49-F238E27FC236}">
                <a16:creationId xmlns:a16="http://schemas.microsoft.com/office/drawing/2014/main" id="{C0003309-232E-5F00-C64B-9D708C22CBFB}"/>
              </a:ext>
            </a:extLst>
          </p:cNvPr>
          <p:cNvSpPr>
            <a:spLocks noGrp="1"/>
          </p:cNvSpPr>
          <p:nvPr>
            <p:ph type="sldNum" sz="quarter" idx="12"/>
          </p:nvPr>
        </p:nvSpPr>
        <p:spPr/>
        <p:txBody>
          <a:bodyPr/>
          <a:lstStyle/>
          <a:p>
            <a:fld id="{48F63A3B-78C7-47BE-AE5E-E10140E04643}" type="slidenum">
              <a:rPr lang="en-US" smtClean="0"/>
              <a:pPr/>
              <a:t>49</a:t>
            </a:fld>
            <a:r>
              <a:rPr lang="en-US"/>
              <a:t>/26</a:t>
            </a:r>
            <a:endParaRPr lang="en-US" dirty="0"/>
          </a:p>
        </p:txBody>
      </p:sp>
    </p:spTree>
    <p:extLst>
      <p:ext uri="{BB962C8B-B14F-4D97-AF65-F5344CB8AC3E}">
        <p14:creationId xmlns:p14="http://schemas.microsoft.com/office/powerpoint/2010/main" val="1197024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a:xfrm>
            <a:off x="1544595" y="1709740"/>
            <a:ext cx="9802856" cy="2852737"/>
          </a:xfrm>
        </p:spPr>
        <p:txBody>
          <a:bodyPr anchor="b"/>
          <a:lstStyle/>
          <a:p>
            <a:r>
              <a:rPr lang="ja-JP" altLang="en-US"/>
              <a:t>光の軌道を考える</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a:xfrm>
            <a:off x="1544595" y="4589465"/>
            <a:ext cx="9802856" cy="1500187"/>
          </a:xfrm>
        </p:spPr>
        <p:txBody>
          <a:bodyPr/>
          <a:lstStyle/>
          <a:p>
            <a:r>
              <a:rPr lang="ja-JP" altLang="en-US"/>
              <a:t>注意：</a:t>
            </a:r>
            <a:endParaRPr lang="en-US" altLang="ja-JP" dirty="0"/>
          </a:p>
          <a:p>
            <a:r>
              <a:rPr lang="ja-JP" altLang="en-US"/>
              <a:t>以降の数式では、重力定数</a:t>
            </a:r>
            <a:r>
              <a:rPr lang="en-US" altLang="ja-JP" dirty="0"/>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a:t>光速度</a:t>
            </a:r>
            <a:r>
              <a:rPr lang="en-US" altLang="ja-JP" dirty="0"/>
              <a:t> c </a:t>
            </a:r>
            <a:r>
              <a:rPr lang="ja-JP" altLang="en-US"/>
              <a:t>を</a:t>
            </a:r>
            <a:r>
              <a:rPr lang="en-US" altLang="ja-JP" dirty="0"/>
              <a:t> 1 </a:t>
            </a:r>
            <a:r>
              <a:rPr lang="ja-JP" altLang="en-US"/>
              <a:t>とした単位系を用いる。</a:t>
            </a:r>
            <a:endParaRPr lang="en-US" altLang="ja-JP" dirty="0"/>
          </a:p>
          <a:p>
            <a:r>
              <a:rPr lang="ja-JP" altLang="en-US"/>
              <a:t>「</a:t>
            </a:r>
            <a:r>
              <a:rPr lang="en-US" altLang="ja-JP" dirty="0"/>
              <a:t>BH</a:t>
            </a:r>
            <a:r>
              <a:rPr lang="ja-JP" altLang="en-US"/>
              <a:t>」は「ブラックホール」の略。</a:t>
            </a:r>
            <a:endParaRPr lang="en-US" altLang="ja-JP" dirty="0"/>
          </a:p>
        </p:txBody>
      </p:sp>
      <p:sp>
        <p:nvSpPr>
          <p:cNvPr id="6" name="スライド番号プレースホルダー 5">
            <a:extLst>
              <a:ext uri="{FF2B5EF4-FFF2-40B4-BE49-F238E27FC236}">
                <a16:creationId xmlns:a16="http://schemas.microsoft.com/office/drawing/2014/main" id="{D881406A-2620-5972-444A-F7C06707DCA0}"/>
              </a:ext>
            </a:extLst>
          </p:cNvPr>
          <p:cNvSpPr>
            <a:spLocks noGrp="1"/>
          </p:cNvSpPr>
          <p:nvPr>
            <p:ph type="sldNum" sz="quarter" idx="12"/>
          </p:nvPr>
        </p:nvSpPr>
        <p:spPr/>
        <p:txBody>
          <a:bodyPr/>
          <a:lstStyle/>
          <a:p>
            <a:fld id="{48F63A3B-78C7-47BE-AE5E-E10140E04643}" type="slidenum">
              <a:rPr lang="en-US" smtClean="0"/>
              <a:t>5</a:t>
            </a:fld>
            <a:r>
              <a:rPr lang="en-US"/>
              <a:t>/26</a:t>
            </a:r>
            <a:endParaRPr lang="en-US" dirty="0"/>
          </a:p>
        </p:txBody>
      </p:sp>
      <p:pic>
        <p:nvPicPr>
          <p:cNvPr id="5" name="図 4">
            <a:extLst>
              <a:ext uri="{FF2B5EF4-FFF2-40B4-BE49-F238E27FC236}">
                <a16:creationId xmlns:a16="http://schemas.microsoft.com/office/drawing/2014/main" id="{08032DFE-1712-FA5C-078D-B1384D46E19D}"/>
              </a:ext>
            </a:extLst>
          </p:cNvPr>
          <p:cNvPicPr>
            <a:picLocks noChangeAspect="1"/>
          </p:cNvPicPr>
          <p:nvPr/>
        </p:nvPicPr>
        <p:blipFill>
          <a:blip r:embed="rId3"/>
          <a:stretch>
            <a:fillRect/>
          </a:stretch>
        </p:blipFill>
        <p:spPr>
          <a:xfrm>
            <a:off x="7353304" y="1299246"/>
            <a:ext cx="2690808" cy="2393281"/>
          </a:xfrm>
          <a:prstGeom prst="rect">
            <a:avLst/>
          </a:prstGeom>
        </p:spPr>
      </p:pic>
    </p:spTree>
    <p:extLst>
      <p:ext uri="{BB962C8B-B14F-4D97-AF65-F5344CB8AC3E}">
        <p14:creationId xmlns:p14="http://schemas.microsoft.com/office/powerpoint/2010/main" val="20615626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3518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6096001"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1524001"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524000"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6096001" y="3359554"/>
            <a:ext cx="5042883" cy="3361922"/>
          </a:xfrm>
          <a:prstGeom prst="rect">
            <a:avLst/>
          </a:prstGeom>
        </p:spPr>
      </p:pic>
      <p:pic>
        <p:nvPicPr>
          <p:cNvPr id="9" name="図 8">
            <a:extLst>
              <a:ext uri="{FF2B5EF4-FFF2-40B4-BE49-F238E27FC236}">
                <a16:creationId xmlns:a16="http://schemas.microsoft.com/office/drawing/2014/main" id="{A57E0F86-E4D4-2D30-9C55-4E0B8DE91E22}"/>
              </a:ext>
            </a:extLst>
          </p:cNvPr>
          <p:cNvPicPr>
            <a:picLocks noChangeAspect="1"/>
          </p:cNvPicPr>
          <p:nvPr/>
        </p:nvPicPr>
        <p:blipFill>
          <a:blip r:embed="rId8"/>
          <a:stretch>
            <a:fillRect/>
          </a:stretch>
        </p:blipFill>
        <p:spPr>
          <a:xfrm>
            <a:off x="-2895272" y="3557368"/>
            <a:ext cx="2694189" cy="1252086"/>
          </a:xfrm>
          <a:prstGeom prst="rect">
            <a:avLst/>
          </a:prstGeom>
        </p:spPr>
      </p:pic>
      <p:pic>
        <p:nvPicPr>
          <p:cNvPr id="10" name="図 9">
            <a:extLst>
              <a:ext uri="{FF2B5EF4-FFF2-40B4-BE49-F238E27FC236}">
                <a16:creationId xmlns:a16="http://schemas.microsoft.com/office/drawing/2014/main" id="{BEC704E2-5A22-3F56-2C8B-D7ACBE35631B}"/>
              </a:ext>
            </a:extLst>
          </p:cNvPr>
          <p:cNvPicPr>
            <a:picLocks noChangeAspect="1"/>
          </p:cNvPicPr>
          <p:nvPr/>
        </p:nvPicPr>
        <p:blipFill>
          <a:blip r:embed="rId9"/>
          <a:stretch>
            <a:fillRect/>
          </a:stretch>
        </p:blipFill>
        <p:spPr>
          <a:xfrm>
            <a:off x="-2895272" y="4809455"/>
            <a:ext cx="2694189" cy="1546897"/>
          </a:xfrm>
          <a:prstGeom prst="rect">
            <a:avLst/>
          </a:prstGeom>
        </p:spPr>
      </p:pic>
      <p:sp>
        <p:nvSpPr>
          <p:cNvPr id="4" name="スライド番号プレースホルダー 3">
            <a:extLst>
              <a:ext uri="{FF2B5EF4-FFF2-40B4-BE49-F238E27FC236}">
                <a16:creationId xmlns:a16="http://schemas.microsoft.com/office/drawing/2014/main" id="{AFB21F98-0ABD-5584-A182-79A94C53569A}"/>
              </a:ext>
            </a:extLst>
          </p:cNvPr>
          <p:cNvSpPr>
            <a:spLocks noGrp="1"/>
          </p:cNvSpPr>
          <p:nvPr>
            <p:ph type="sldNum" sz="quarter" idx="12"/>
          </p:nvPr>
        </p:nvSpPr>
        <p:spPr/>
        <p:txBody>
          <a:bodyPr/>
          <a:lstStyle/>
          <a:p>
            <a:fld id="{48F63A3B-78C7-47BE-AE5E-E10140E04643}" type="slidenum">
              <a:rPr lang="en-US" smtClean="0"/>
              <a:pPr/>
              <a:t>50</a:t>
            </a:fld>
            <a:r>
              <a:rPr lang="en-US"/>
              <a:t>/26</a:t>
            </a:r>
            <a:endParaRPr lang="en-US" dirty="0"/>
          </a:p>
        </p:txBody>
      </p:sp>
    </p:spTree>
    <p:extLst>
      <p:ext uri="{BB962C8B-B14F-4D97-AF65-F5344CB8AC3E}">
        <p14:creationId xmlns:p14="http://schemas.microsoft.com/office/powerpoint/2010/main" val="1488836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4AD92F0A-0DDD-B360-53FA-FCB0BA8E793F}"/>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556951" y="67622"/>
            <a:ext cx="8482399"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34530" y="1692876"/>
            <a:ext cx="9378778" cy="4798569"/>
          </a:xfrm>
        </p:spPr>
        <p:txBody>
          <a:bodyPr>
            <a:normAutofit/>
          </a:bodyPr>
          <a:lstStyle/>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a:t>相対論では「計量」という量によって内積や距離が定義され、時空が決定される。</a:t>
            </a:r>
            <a:endParaRPr lang="en-US" altLang="ja-JP" dirty="0"/>
          </a:p>
          <a:p>
            <a:pPr marL="342900" lvl="1" indent="0" eaLnBrk="0">
              <a:lnSpc>
                <a:spcPct val="150000"/>
              </a:lnSpc>
              <a:spcBef>
                <a:spcPts val="0"/>
              </a:spcBef>
              <a:buNone/>
            </a:pPr>
            <a:r>
              <a:rPr lang="ja-JP" altLang="en-US"/>
              <a:t>今回は</a:t>
            </a:r>
            <a:r>
              <a:rPr lang="en-US" altLang="ja-JP" dirty="0"/>
              <a:t>BH</a:t>
            </a:r>
            <a:r>
              <a:rPr lang="ja-JP" altLang="en-US"/>
              <a:t>が作るとされる、シュバルツシルト計量を用いて議論を進める。</a:t>
            </a:r>
            <a:endParaRPr lang="en-US" altLang="ja-JP"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曲がった時空上での光の軌道を表す方程式（</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a:t>曲がった時空上で物体がとる軌道を「測地線」と呼び、これを表す方程式が</a:t>
            </a:r>
            <a:endParaRPr lang="en-US" altLang="ja-JP" dirty="0"/>
          </a:p>
          <a:p>
            <a:pPr marL="342900" lvl="1" indent="0" eaLnBrk="0">
              <a:lnSpc>
                <a:spcPct val="150000"/>
              </a:lnSpc>
              <a:spcBef>
                <a:spcPts val="0"/>
              </a:spcBef>
              <a:buNone/>
            </a:pPr>
            <a:r>
              <a:rPr lang="ja-JP" altLang="en-US"/>
              <a:t>「測地線方程式」である。一般に、光の軌道を表す方程式を</a:t>
            </a:r>
            <a:r>
              <a:rPr lang="en-US" altLang="ja-JP" dirty="0"/>
              <a:t>null</a:t>
            </a:r>
            <a:r>
              <a:rPr lang="ja-JP" altLang="en-US"/>
              <a:t>測地線方程式と呼ぶ。</a:t>
            </a:r>
            <a:endParaRPr lang="en-US" altLang="ja-JP" dirty="0"/>
          </a:p>
        </p:txBody>
      </p:sp>
      <p:sp>
        <p:nvSpPr>
          <p:cNvPr id="6" name="スライド番号プレースホルダー 5">
            <a:extLst>
              <a:ext uri="{FF2B5EF4-FFF2-40B4-BE49-F238E27FC236}">
                <a16:creationId xmlns:a16="http://schemas.microsoft.com/office/drawing/2014/main" id="{8E3D53EC-BAAD-139A-F8ED-26C6DE79B71D}"/>
              </a:ext>
            </a:extLst>
          </p:cNvPr>
          <p:cNvSpPr>
            <a:spLocks noGrp="1"/>
          </p:cNvSpPr>
          <p:nvPr>
            <p:ph type="sldNum" sz="quarter" idx="12"/>
          </p:nvPr>
        </p:nvSpPr>
        <p:spPr/>
        <p:txBody>
          <a:bodyPr/>
          <a:lstStyle/>
          <a:p>
            <a:fld id="{48F63A3B-78C7-47BE-AE5E-E10140E04643}" type="slidenum">
              <a:rPr lang="en-US" smtClean="0"/>
              <a:pPr/>
              <a:t>6</a:t>
            </a:fld>
            <a:r>
              <a:rPr lang="en-US"/>
              <a:t>/26</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1F647AD5-1A03-5251-86F0-64E8D10D8744}"/>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594022" y="67622"/>
            <a:ext cx="8445328"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359243" y="1242646"/>
            <a:ext cx="9514703" cy="5248800"/>
          </a:xfrm>
        </p:spPr>
        <p:txBody>
          <a:bodyPr>
            <a:normAutofit/>
          </a:bodyPr>
          <a:lstStyle/>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この計量は重力場の基礎方程式（アインシュタイン方程式）の真空解となっている。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lang="ja-JP" altLang="en-US" sz="1800"/>
              <a:t>・</a:t>
            </a:r>
            <a:r>
              <a:rPr lang="ja-JP" altLang="en-US" sz="1800">
                <a:solidFill>
                  <a:schemeClr val="tx2">
                    <a:lumMod val="75000"/>
                    <a:lumOff val="25000"/>
                  </a:schemeClr>
                </a:solidFill>
              </a:rPr>
              <a:t>時間に依存しない</a:t>
            </a:r>
            <a:endParaRPr lang="en-US" altLang="ja-JP" sz="1800" dirty="0">
              <a:solidFill>
                <a:schemeClr val="tx2">
                  <a:lumMod val="75000"/>
                  <a:lumOff val="25000"/>
                </a:schemeClr>
              </a:solidFill>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の赤道面に注目する。</a:t>
            </a:r>
            <a:endParaRPr lang="en-US" altLang="ja-JP" sz="1800" dirty="0"/>
          </a:p>
          <a:p>
            <a:pPr marL="0" indent="0">
              <a:lnSpc>
                <a:spcPct val="100000"/>
              </a:lnSpc>
              <a:buNone/>
            </a:pPr>
            <a:r>
              <a:rPr lang="en-US" altLang="ja-JP" sz="1800" dirty="0"/>
              <a:t>BH</a:t>
            </a:r>
            <a:r>
              <a:rPr lang="ja-JP" altLang="en-US" sz="1800"/>
              <a:t>中心付近は考えず　　　　のみを考える。</a:t>
            </a:r>
            <a:endParaRPr lang="en-US" altLang="ja-JP" sz="1800"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3532973" y="1951119"/>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3086999" y="4423140"/>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5112463" y="5064990"/>
            <a:ext cx="577850" cy="412750"/>
          </a:xfrm>
          <a:prstGeom prst="rect">
            <a:avLst/>
          </a:prstGeom>
        </p:spPr>
      </p:pic>
      <p:pic>
        <p:nvPicPr>
          <p:cNvPr id="6" name="図 5">
            <a:extLst>
              <a:ext uri="{FF2B5EF4-FFF2-40B4-BE49-F238E27FC236}">
                <a16:creationId xmlns:a16="http://schemas.microsoft.com/office/drawing/2014/main" id="{45E80525-B671-4BFC-3C3F-6A98F1C3DA21}"/>
              </a:ext>
            </a:extLst>
          </p:cNvPr>
          <p:cNvPicPr>
            <a:picLocks noChangeAspect="1"/>
          </p:cNvPicPr>
          <p:nvPr/>
        </p:nvPicPr>
        <p:blipFill>
          <a:blip r:embed="rId6"/>
          <a:stretch>
            <a:fillRect/>
          </a:stretch>
        </p:blipFill>
        <p:spPr>
          <a:xfrm>
            <a:off x="3767402" y="5612607"/>
            <a:ext cx="732605" cy="183151"/>
          </a:xfrm>
          <a:prstGeom prst="rect">
            <a:avLst/>
          </a:prstGeom>
        </p:spPr>
      </p:pic>
      <p:sp>
        <p:nvSpPr>
          <p:cNvPr id="11" name="スライド番号プレースホルダー 10">
            <a:extLst>
              <a:ext uri="{FF2B5EF4-FFF2-40B4-BE49-F238E27FC236}">
                <a16:creationId xmlns:a16="http://schemas.microsoft.com/office/drawing/2014/main" id="{606A04C5-1AB4-9EF4-20EC-DC0F2C0D9FBD}"/>
              </a:ext>
            </a:extLst>
          </p:cNvPr>
          <p:cNvSpPr>
            <a:spLocks noGrp="1"/>
          </p:cNvSpPr>
          <p:nvPr>
            <p:ph type="sldNum" sz="quarter" idx="12"/>
          </p:nvPr>
        </p:nvSpPr>
        <p:spPr/>
        <p:txBody>
          <a:bodyPr/>
          <a:lstStyle/>
          <a:p>
            <a:fld id="{48F63A3B-78C7-47BE-AE5E-E10140E04643}" type="slidenum">
              <a:rPr lang="en-US" smtClean="0"/>
              <a:pPr/>
              <a:t>7</a:t>
            </a:fld>
            <a:r>
              <a:rPr lang="en-US"/>
              <a:t>/26</a:t>
            </a:r>
            <a:endParaRPr lang="en-US" dirty="0"/>
          </a:p>
        </p:txBody>
      </p:sp>
      <p:sp>
        <p:nvSpPr>
          <p:cNvPr id="4" name="テキスト ボックス 3">
            <a:extLst>
              <a:ext uri="{FF2B5EF4-FFF2-40B4-BE49-F238E27FC236}">
                <a16:creationId xmlns:a16="http://schemas.microsoft.com/office/drawing/2014/main" id="{4C748894-3AA9-A732-6D9A-0FC212A6EDF7}"/>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7"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5A4381B9-DD31-E45D-E8F5-D60F6FED4F1C}"/>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705232" y="67622"/>
            <a:ext cx="8334118"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804086" y="1242646"/>
            <a:ext cx="9366422"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光の波の位相一定面を　　　　　　　と表すと、波数ベクトルは　　　　　　とかける。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光の波数ベクトル　　は、短波長近似の元で</a:t>
            </a:r>
            <a:r>
              <a:rPr lang="en-US" altLang="ja-JP" sz="1800" dirty="0"/>
              <a:t>null</a:t>
            </a:r>
            <a:r>
              <a:rPr lang="ja-JP" altLang="en-US" sz="1800"/>
              <a:t>条件　　　　　を満たす。</a:t>
            </a:r>
            <a:endParaRPr lang="en-US" altLang="ja-JP" sz="1800" dirty="0"/>
          </a:p>
          <a:p>
            <a:pPr marL="0" indent="0" eaLnBrk="0">
              <a:lnSpc>
                <a:spcPct val="150000"/>
              </a:lnSpc>
              <a:spcBef>
                <a:spcPts val="0"/>
              </a:spcBef>
              <a:buNone/>
            </a:pPr>
            <a:r>
              <a:rPr lang="en-US" altLang="ja-JP" sz="1800" dirty="0"/>
              <a:t>null</a:t>
            </a:r>
            <a:r>
              <a:rPr lang="ja-JP" altLang="en-US" sz="1800"/>
              <a:t>条件は　　　　　　に書き変えられる。</a:t>
            </a:r>
            <a:endParaRPr lang="en-US" altLang="ja-JP" sz="1800" dirty="0"/>
          </a:p>
          <a:p>
            <a:pPr marL="0" indent="0" eaLnBrk="0">
              <a:lnSpc>
                <a:spcPct val="150000"/>
              </a:lnSpc>
              <a:spcBef>
                <a:spcPts val="0"/>
              </a:spcBef>
              <a:buNone/>
            </a:pPr>
            <a:r>
              <a:rPr lang="ja-JP" altLang="en-US" sz="1800"/>
              <a:t>曲線　　　について　　　　　を仮定すれば、</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r>
              <a:rPr lang="ja-JP" altLang="en-US" sz="1800"/>
              <a:t>ここで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pic>
        <p:nvPicPr>
          <p:cNvPr id="14" name="図 13">
            <a:extLst>
              <a:ext uri="{FF2B5EF4-FFF2-40B4-BE49-F238E27FC236}">
                <a16:creationId xmlns:a16="http://schemas.microsoft.com/office/drawing/2014/main" id="{912DBC11-8D72-60DC-9D82-80E5ADE0DD38}"/>
              </a:ext>
            </a:extLst>
          </p:cNvPr>
          <p:cNvPicPr>
            <a:picLocks noChangeAspect="1"/>
          </p:cNvPicPr>
          <p:nvPr/>
        </p:nvPicPr>
        <p:blipFill>
          <a:blip r:embed="rId3"/>
          <a:stretch>
            <a:fillRect/>
          </a:stretch>
        </p:blipFill>
        <p:spPr>
          <a:xfrm>
            <a:off x="8647671" y="2236612"/>
            <a:ext cx="1132538" cy="222893"/>
          </a:xfrm>
          <a:prstGeom prst="rect">
            <a:avLst/>
          </a:prstGeom>
        </p:spPr>
      </p:pic>
      <p:pic>
        <p:nvPicPr>
          <p:cNvPr id="17" name="図 16">
            <a:extLst>
              <a:ext uri="{FF2B5EF4-FFF2-40B4-BE49-F238E27FC236}">
                <a16:creationId xmlns:a16="http://schemas.microsoft.com/office/drawing/2014/main" id="{87BFFCDE-F932-67E1-7D39-8365AE3453FC}"/>
              </a:ext>
            </a:extLst>
          </p:cNvPr>
          <p:cNvPicPr>
            <a:picLocks noChangeAspect="1"/>
          </p:cNvPicPr>
          <p:nvPr/>
        </p:nvPicPr>
        <p:blipFill>
          <a:blip r:embed="rId4"/>
          <a:stretch>
            <a:fillRect/>
          </a:stretch>
        </p:blipFill>
        <p:spPr>
          <a:xfrm>
            <a:off x="4134192" y="3723231"/>
            <a:ext cx="852712" cy="509082"/>
          </a:xfrm>
          <a:prstGeom prst="rect">
            <a:avLst/>
          </a:prstGeom>
        </p:spPr>
      </p:pic>
      <p:pic>
        <p:nvPicPr>
          <p:cNvPr id="12" name="図 11">
            <a:extLst>
              <a:ext uri="{FF2B5EF4-FFF2-40B4-BE49-F238E27FC236}">
                <a16:creationId xmlns:a16="http://schemas.microsoft.com/office/drawing/2014/main" id="{A84EC237-133D-78AD-099B-225404E5A2EF}"/>
              </a:ext>
            </a:extLst>
          </p:cNvPr>
          <p:cNvPicPr>
            <a:picLocks noChangeAspect="1"/>
          </p:cNvPicPr>
          <p:nvPr/>
        </p:nvPicPr>
        <p:blipFill>
          <a:blip r:embed="rId5"/>
          <a:stretch>
            <a:fillRect/>
          </a:stretch>
        </p:blipFill>
        <p:spPr>
          <a:xfrm>
            <a:off x="4353030" y="2228825"/>
            <a:ext cx="1296794" cy="230680"/>
          </a:xfrm>
          <a:prstGeom prst="rect">
            <a:avLst/>
          </a:prstGeom>
        </p:spPr>
      </p:pic>
      <p:pic>
        <p:nvPicPr>
          <p:cNvPr id="13" name="図 12">
            <a:extLst>
              <a:ext uri="{FF2B5EF4-FFF2-40B4-BE49-F238E27FC236}">
                <a16:creationId xmlns:a16="http://schemas.microsoft.com/office/drawing/2014/main" id="{9CF70DDB-F351-E2A5-1EBA-500A17E2AB72}"/>
              </a:ext>
            </a:extLst>
          </p:cNvPr>
          <p:cNvPicPr>
            <a:picLocks noChangeAspect="1"/>
          </p:cNvPicPr>
          <p:nvPr/>
        </p:nvPicPr>
        <p:blipFill>
          <a:blip r:embed="rId6"/>
          <a:stretch>
            <a:fillRect/>
          </a:stretch>
        </p:blipFill>
        <p:spPr>
          <a:xfrm>
            <a:off x="3862914" y="2994371"/>
            <a:ext cx="209517" cy="246931"/>
          </a:xfrm>
          <a:prstGeom prst="rect">
            <a:avLst/>
          </a:prstGeom>
        </p:spPr>
      </p:pic>
      <p:pic>
        <p:nvPicPr>
          <p:cNvPr id="19" name="図 18">
            <a:extLst>
              <a:ext uri="{FF2B5EF4-FFF2-40B4-BE49-F238E27FC236}">
                <a16:creationId xmlns:a16="http://schemas.microsoft.com/office/drawing/2014/main" id="{BC002786-CC23-1204-0173-68E130AFD6C2}"/>
              </a:ext>
            </a:extLst>
          </p:cNvPr>
          <p:cNvPicPr>
            <a:picLocks noChangeAspect="1"/>
          </p:cNvPicPr>
          <p:nvPr/>
        </p:nvPicPr>
        <p:blipFill>
          <a:blip r:embed="rId7"/>
          <a:stretch>
            <a:fillRect/>
          </a:stretch>
        </p:blipFill>
        <p:spPr>
          <a:xfrm>
            <a:off x="7576998" y="3025582"/>
            <a:ext cx="850900" cy="256620"/>
          </a:xfrm>
          <a:prstGeom prst="rect">
            <a:avLst/>
          </a:prstGeom>
        </p:spPr>
      </p:pic>
      <p:pic>
        <p:nvPicPr>
          <p:cNvPr id="21" name="図 20">
            <a:extLst>
              <a:ext uri="{FF2B5EF4-FFF2-40B4-BE49-F238E27FC236}">
                <a16:creationId xmlns:a16="http://schemas.microsoft.com/office/drawing/2014/main" id="{98E5A032-71B3-6105-32B7-C347E20318C6}"/>
              </a:ext>
            </a:extLst>
          </p:cNvPr>
          <p:cNvPicPr>
            <a:picLocks noChangeAspect="1"/>
          </p:cNvPicPr>
          <p:nvPr/>
        </p:nvPicPr>
        <p:blipFill>
          <a:blip r:embed="rId8"/>
          <a:stretch>
            <a:fillRect/>
          </a:stretch>
        </p:blipFill>
        <p:spPr>
          <a:xfrm>
            <a:off x="2905586" y="5356380"/>
            <a:ext cx="3309925" cy="549549"/>
          </a:xfrm>
          <a:prstGeom prst="rect">
            <a:avLst/>
          </a:prstGeom>
        </p:spPr>
      </p:pic>
      <p:pic>
        <p:nvPicPr>
          <p:cNvPr id="22" name="図 21">
            <a:extLst>
              <a:ext uri="{FF2B5EF4-FFF2-40B4-BE49-F238E27FC236}">
                <a16:creationId xmlns:a16="http://schemas.microsoft.com/office/drawing/2014/main" id="{C5142409-699F-5D68-5764-C79041D4BF2C}"/>
              </a:ext>
            </a:extLst>
          </p:cNvPr>
          <p:cNvPicPr>
            <a:picLocks noChangeAspect="1"/>
          </p:cNvPicPr>
          <p:nvPr/>
        </p:nvPicPr>
        <p:blipFill>
          <a:blip r:embed="rId9"/>
          <a:stretch>
            <a:fillRect/>
          </a:stretch>
        </p:blipFill>
        <p:spPr>
          <a:xfrm>
            <a:off x="4882611" y="4398496"/>
            <a:ext cx="2344397" cy="523888"/>
          </a:xfrm>
          <a:prstGeom prst="rect">
            <a:avLst/>
          </a:prstGeom>
        </p:spPr>
      </p:pic>
      <p:pic>
        <p:nvPicPr>
          <p:cNvPr id="7" name="図 6">
            <a:extLst>
              <a:ext uri="{FF2B5EF4-FFF2-40B4-BE49-F238E27FC236}">
                <a16:creationId xmlns:a16="http://schemas.microsoft.com/office/drawing/2014/main" id="{B3796961-94B1-F25C-216F-3F1F776E1853}"/>
              </a:ext>
            </a:extLst>
          </p:cNvPr>
          <p:cNvPicPr>
            <a:picLocks noChangeAspect="1"/>
          </p:cNvPicPr>
          <p:nvPr/>
        </p:nvPicPr>
        <p:blipFill>
          <a:blip r:embed="rId10"/>
          <a:stretch>
            <a:fillRect/>
          </a:stretch>
        </p:blipFill>
        <p:spPr>
          <a:xfrm>
            <a:off x="3256793" y="3445236"/>
            <a:ext cx="1086690" cy="240083"/>
          </a:xfrm>
          <a:prstGeom prst="rect">
            <a:avLst/>
          </a:prstGeom>
        </p:spPr>
      </p:pic>
      <p:sp>
        <p:nvSpPr>
          <p:cNvPr id="8" name="スライド番号プレースホルダー 7">
            <a:extLst>
              <a:ext uri="{FF2B5EF4-FFF2-40B4-BE49-F238E27FC236}">
                <a16:creationId xmlns:a16="http://schemas.microsoft.com/office/drawing/2014/main" id="{C14ECF48-B96E-9262-057B-D8E319D860C7}"/>
              </a:ext>
            </a:extLst>
          </p:cNvPr>
          <p:cNvSpPr>
            <a:spLocks noGrp="1"/>
          </p:cNvSpPr>
          <p:nvPr>
            <p:ph type="sldNum" sz="quarter" idx="12"/>
          </p:nvPr>
        </p:nvSpPr>
        <p:spPr/>
        <p:txBody>
          <a:bodyPr/>
          <a:lstStyle/>
          <a:p>
            <a:fld id="{48F63A3B-78C7-47BE-AE5E-E10140E04643}" type="slidenum">
              <a:rPr lang="en-US" smtClean="0"/>
              <a:pPr/>
              <a:t>8</a:t>
            </a:fld>
            <a:r>
              <a:rPr lang="en-US"/>
              <a:t>/26</a:t>
            </a:r>
            <a:endParaRPr lang="en-US" dirty="0"/>
          </a:p>
        </p:txBody>
      </p:sp>
      <p:pic>
        <p:nvPicPr>
          <p:cNvPr id="5" name="図 4">
            <a:extLst>
              <a:ext uri="{FF2B5EF4-FFF2-40B4-BE49-F238E27FC236}">
                <a16:creationId xmlns:a16="http://schemas.microsoft.com/office/drawing/2014/main" id="{71F40A52-7426-B0C5-54CE-6A0F15697575}"/>
              </a:ext>
            </a:extLst>
          </p:cNvPr>
          <p:cNvPicPr>
            <a:picLocks noChangeAspect="1"/>
          </p:cNvPicPr>
          <p:nvPr/>
        </p:nvPicPr>
        <p:blipFill>
          <a:blip r:embed="rId11"/>
          <a:stretch>
            <a:fillRect/>
          </a:stretch>
        </p:blipFill>
        <p:spPr>
          <a:xfrm>
            <a:off x="2457610" y="3847382"/>
            <a:ext cx="507844" cy="270410"/>
          </a:xfrm>
          <a:prstGeom prst="rect">
            <a:avLst/>
          </a:prstGeom>
        </p:spPr>
      </p:pic>
      <p:sp>
        <p:nvSpPr>
          <p:cNvPr id="4" name="テキスト ボックス 3">
            <a:extLst>
              <a:ext uri="{FF2B5EF4-FFF2-40B4-BE49-F238E27FC236}">
                <a16:creationId xmlns:a16="http://schemas.microsoft.com/office/drawing/2014/main" id="{676F51D9-FDF9-C0FE-9277-85B27D099C4A}"/>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12"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2772963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a:extLst>
              <a:ext uri="{FF2B5EF4-FFF2-40B4-BE49-F238E27FC236}">
                <a16:creationId xmlns:a16="http://schemas.microsoft.com/office/drawing/2014/main" id="{CC0FC6A3-430D-4B48-9033-9083E9DAA392}"/>
              </a:ext>
            </a:extLst>
          </p:cNvPr>
          <p:cNvSpPr/>
          <p:nvPr/>
        </p:nvSpPr>
        <p:spPr>
          <a:xfrm>
            <a:off x="-420130" y="0"/>
            <a:ext cx="1294988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1742303" y="67622"/>
            <a:ext cx="8297047"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1458097" y="1242646"/>
            <a:ext cx="9242854"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a:t>
            </a:r>
            <a:r>
              <a:rPr lang="en-US" altLang="ja-JP" sz="1800" dirty="0"/>
              <a:t>null</a:t>
            </a:r>
            <a:r>
              <a:rPr lang="ja-JP" altLang="en-US" sz="1800"/>
              <a:t>条件より</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（これを衝突係数と呼ぶ）とおくと、シュバルツシルト時空上での光の軌道を表す微分方程式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923099" y="1886136"/>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923099" y="2577930"/>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4035630" y="3331929"/>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878592" y="4273296"/>
            <a:ext cx="603250" cy="469900"/>
          </a:xfrm>
          <a:prstGeom prst="rect">
            <a:avLst/>
          </a:prstGeom>
        </p:spPr>
      </p:pic>
      <p:pic>
        <p:nvPicPr>
          <p:cNvPr id="9" name="図 8">
            <a:extLst>
              <a:ext uri="{FF2B5EF4-FFF2-40B4-BE49-F238E27FC236}">
                <a16:creationId xmlns:a16="http://schemas.microsoft.com/office/drawing/2014/main" id="{638E00DF-6A89-10AC-A019-D5BB12B4A839}"/>
              </a:ext>
            </a:extLst>
          </p:cNvPr>
          <p:cNvPicPr>
            <a:picLocks noChangeAspect="1"/>
          </p:cNvPicPr>
          <p:nvPr/>
        </p:nvPicPr>
        <p:blipFill>
          <a:blip r:embed="rId7"/>
          <a:stretch>
            <a:fillRect/>
          </a:stretch>
        </p:blipFill>
        <p:spPr>
          <a:xfrm>
            <a:off x="4276539" y="5220522"/>
            <a:ext cx="3638919" cy="558477"/>
          </a:xfrm>
          <a:prstGeom prst="rect">
            <a:avLst/>
          </a:prstGeom>
        </p:spPr>
      </p:pic>
      <p:pic>
        <p:nvPicPr>
          <p:cNvPr id="11" name="図 10">
            <a:extLst>
              <a:ext uri="{FF2B5EF4-FFF2-40B4-BE49-F238E27FC236}">
                <a16:creationId xmlns:a16="http://schemas.microsoft.com/office/drawing/2014/main" id="{9CEF7683-BDE8-403B-4957-50F0C7294678}"/>
              </a:ext>
            </a:extLst>
          </p:cNvPr>
          <p:cNvPicPr>
            <a:picLocks noChangeAspect="1"/>
          </p:cNvPicPr>
          <p:nvPr/>
        </p:nvPicPr>
        <p:blipFill>
          <a:blip r:embed="rId8"/>
          <a:stretch>
            <a:fillRect/>
          </a:stretch>
        </p:blipFill>
        <p:spPr>
          <a:xfrm>
            <a:off x="8559645" y="3551643"/>
            <a:ext cx="1449271" cy="271324"/>
          </a:xfrm>
          <a:prstGeom prst="rect">
            <a:avLst/>
          </a:prstGeom>
        </p:spPr>
      </p:pic>
      <p:sp>
        <p:nvSpPr>
          <p:cNvPr id="7" name="スライド番号プレースホルダー 6">
            <a:extLst>
              <a:ext uri="{FF2B5EF4-FFF2-40B4-BE49-F238E27FC236}">
                <a16:creationId xmlns:a16="http://schemas.microsoft.com/office/drawing/2014/main" id="{A1DD5BE9-C84F-64D3-E9C6-961D6982FE30}"/>
              </a:ext>
            </a:extLst>
          </p:cNvPr>
          <p:cNvSpPr>
            <a:spLocks noGrp="1"/>
          </p:cNvSpPr>
          <p:nvPr>
            <p:ph type="sldNum" sz="quarter" idx="12"/>
          </p:nvPr>
        </p:nvSpPr>
        <p:spPr/>
        <p:txBody>
          <a:bodyPr/>
          <a:lstStyle/>
          <a:p>
            <a:fld id="{48F63A3B-78C7-47BE-AE5E-E10140E04643}" type="slidenum">
              <a:rPr lang="en-US" smtClean="0"/>
              <a:pPr/>
              <a:t>9</a:t>
            </a:fld>
            <a:r>
              <a:rPr lang="en-US"/>
              <a:t>/26</a:t>
            </a:r>
            <a:endParaRPr lang="en-US" dirty="0"/>
          </a:p>
        </p:txBody>
      </p:sp>
      <p:sp>
        <p:nvSpPr>
          <p:cNvPr id="4" name="テキスト ボックス 3">
            <a:extLst>
              <a:ext uri="{FF2B5EF4-FFF2-40B4-BE49-F238E27FC236}">
                <a16:creationId xmlns:a16="http://schemas.microsoft.com/office/drawing/2014/main" id="{1DEFBC23-10F5-9F63-80AD-278203B98FD8}"/>
              </a:ext>
            </a:extLst>
          </p:cNvPr>
          <p:cNvSpPr txBox="1"/>
          <p:nvPr/>
        </p:nvSpPr>
        <p:spPr>
          <a:xfrm>
            <a:off x="9336790" y="6400414"/>
            <a:ext cx="954107" cy="276999"/>
          </a:xfrm>
          <a:prstGeom prst="rect">
            <a:avLst/>
          </a:prstGeom>
          <a:noFill/>
        </p:spPr>
        <p:txBody>
          <a:bodyPr wrap="none" rtlCol="0">
            <a:spAutoFit/>
          </a:bodyPr>
          <a:lstStyle/>
          <a:p>
            <a:r>
              <a:rPr kumimoji="1" lang="ja-JP" altLang="en-US" sz="1200">
                <a:latin typeface="Hiragino Kaku Gothic Std W8" panose="020B0800000000000000" pitchFamily="34" charset="-128"/>
                <a:ea typeface="Hiragino Kaku Gothic Std W8" panose="020B0800000000000000" pitchFamily="34" charset="-128"/>
                <a:hlinkClick r:id="rId9" action="ppaction://hlinksldjump"/>
              </a:rPr>
              <a:t>質疑応答用</a:t>
            </a:r>
            <a:endParaRPr kumimoji="1" lang="ja-JP" altLang="en-US" sz="1200">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419685210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74919</TotalTime>
  <Words>2509</Words>
  <Application>Microsoft Macintosh PowerPoint</Application>
  <PresentationFormat>ワイド画面</PresentationFormat>
  <Paragraphs>508</Paragraphs>
  <Slides>50</Slides>
  <Notes>48</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50</vt:i4>
      </vt:variant>
    </vt:vector>
  </HeadingPairs>
  <TitlesOfParts>
    <vt:vector size="55" baseType="lpstr">
      <vt:lpstr>Hiragino Kaku Gothic Std W8</vt:lpstr>
      <vt:lpstr>游ゴシック</vt:lpstr>
      <vt:lpstr>Aptos</vt:lpstr>
      <vt:lpstr>Arial</vt:lpstr>
      <vt:lpstr>Office テーマ</vt:lpstr>
      <vt:lpstr>幾何学的に薄い降着円盤をもつ ブラックホールの像</vt:lpstr>
      <vt:lpstr>本論文を選んだ経緯</vt:lpstr>
      <vt:lpstr>用語紹介</vt:lpstr>
      <vt:lpstr>目次</vt:lpstr>
      <vt:lpstr>光の軌道を考える</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像を描くための準備と計算</vt:lpstr>
      <vt:lpstr>問題設定</vt:lpstr>
      <vt:lpstr>座標の設定</vt:lpstr>
      <vt:lpstr>計算目標</vt:lpstr>
      <vt:lpstr>具体的な計算の流れ</vt:lpstr>
      <vt:lpstr>角度の関係性から a を求める</vt:lpstr>
      <vt:lpstr>微分方程式の変形</vt:lpstr>
      <vt:lpstr>1)　軌道の分類と積分による角度の評価</vt:lpstr>
      <vt:lpstr>2)　軌道の分類と幾何的な角度の評価</vt:lpstr>
      <vt:lpstr>3)　(1),(2)を用いて b を求める</vt:lpstr>
      <vt:lpstr>像の作成と解析</vt:lpstr>
      <vt:lpstr>作成した像</vt:lpstr>
      <vt:lpstr>平坦な時空から見える円盤との比較</vt:lpstr>
      <vt:lpstr>まとめ</vt:lpstr>
      <vt:lpstr>展望</vt:lpstr>
      <vt:lpstr>論文の結果を応用した計算</vt:lpstr>
      <vt:lpstr>スライドのまとめ</vt:lpstr>
      <vt:lpstr>無限遠で衝突係数と一致する理由</vt:lpstr>
      <vt:lpstr>null測地線方程式（1/3）</vt:lpstr>
      <vt:lpstr>null測地線方程式（2/3）</vt:lpstr>
      <vt:lpstr>null測地線方程式（3/3）</vt:lpstr>
      <vt:lpstr>a のずれ</vt:lpstr>
      <vt:lpstr>微分方程式の変形</vt:lpstr>
      <vt:lpstr>最近接点から無限遠までの積分</vt:lpstr>
      <vt:lpstr>光の周回数と衝突係数（1/2）</vt:lpstr>
      <vt:lpstr>光の周回数と衝突係数（2/2）</vt:lpstr>
      <vt:lpstr>衝突係数の近似</vt:lpstr>
      <vt:lpstr>BH質量Mが距離として書ける理由</vt:lpstr>
      <vt:lpstr>コードの場所</vt:lpstr>
      <vt:lpstr>具体的な解答方針</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1356</cp:revision>
  <dcterms:created xsi:type="dcterms:W3CDTF">2024-07-01T13:42:07Z</dcterms:created>
  <dcterms:modified xsi:type="dcterms:W3CDTF">2024-12-04T02:58:14Z</dcterms:modified>
</cp:coreProperties>
</file>